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Antonio" panose="020B0604020202020204" charset="0"/>
      <p:regular r:id="rId16"/>
    </p:embeddedFont>
    <p:embeddedFont>
      <p:font typeface="Antonio Bold" panose="020B0604020202020204" charset="0"/>
      <p:regular r:id="rId17"/>
    </p:embeddedFont>
    <p:embeddedFont>
      <p:font typeface="Open Sans" panose="020B0606030504020204" pitchFamily="34" charset="0"/>
      <p:regular r:id="rId18"/>
    </p:embeddedFont>
    <p:embeddedFont>
      <p:font typeface="Open Sans Bold" panose="020B0806030504020204" charset="0"/>
      <p:regular r:id="rId19"/>
    </p:embeddedFont>
    <p:embeddedFont>
      <p:font typeface="Open Sauce" panose="020B0604020202020204" charset="0"/>
      <p:regular r:id="rId20"/>
    </p:embeddedFont>
    <p:embeddedFont>
      <p:font typeface="Open Sauce Bold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22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bservatório Social do Brasil - Indaial" userId="50b856b5-7408-47b1-82bd-4f0b11630538" providerId="ADAL" clId="{820CAEE9-083A-45FB-B0A4-C42FF00D195F}"/>
    <pc:docChg chg="custSel modSld">
      <pc:chgData name="Observatório Social do Brasil - Indaial" userId="50b856b5-7408-47b1-82bd-4f0b11630538" providerId="ADAL" clId="{820CAEE9-083A-45FB-B0A4-C42FF00D195F}" dt="2024-07-12T14:01:56.603" v="12" actId="313"/>
      <pc:docMkLst>
        <pc:docMk/>
      </pc:docMkLst>
      <pc:sldChg chg="modSp mod">
        <pc:chgData name="Observatório Social do Brasil - Indaial" userId="50b856b5-7408-47b1-82bd-4f0b11630538" providerId="ADAL" clId="{820CAEE9-083A-45FB-B0A4-C42FF00D195F}" dt="2024-07-12T14:01:56.603" v="12" actId="313"/>
        <pc:sldMkLst>
          <pc:docMk/>
          <pc:sldMk cId="0" sldId="256"/>
        </pc:sldMkLst>
        <pc:spChg chg="mod">
          <ac:chgData name="Observatório Social do Brasil - Indaial" userId="50b856b5-7408-47b1-82bd-4f0b11630538" providerId="ADAL" clId="{820CAEE9-083A-45FB-B0A4-C42FF00D195F}" dt="2024-07-12T12:53:29.482" v="11" actId="403"/>
          <ac:spMkLst>
            <pc:docMk/>
            <pc:sldMk cId="0" sldId="256"/>
            <ac:spMk id="12" creationId="{00000000-0000-0000-0000-000000000000}"/>
          </ac:spMkLst>
        </pc:spChg>
        <pc:spChg chg="mod">
          <ac:chgData name="Observatório Social do Brasil - Indaial" userId="50b856b5-7408-47b1-82bd-4f0b11630538" providerId="ADAL" clId="{820CAEE9-083A-45FB-B0A4-C42FF00D195F}" dt="2024-07-12T14:01:56.603" v="12" actId="313"/>
          <ac:spMkLst>
            <pc:docMk/>
            <pc:sldMk cId="0" sldId="256"/>
            <ac:spMk id="1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jpe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6.pn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F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188304" y="-1513365"/>
            <a:ext cx="13313729" cy="1331372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90C84A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4"/>
          <p:cNvGrpSpPr/>
          <p:nvPr/>
        </p:nvGrpSpPr>
        <p:grpSpPr>
          <a:xfrm rot="-3270436">
            <a:off x="9315878" y="102642"/>
            <a:ext cx="12098771" cy="6654453"/>
            <a:chOff x="0" y="0"/>
            <a:chExt cx="4060919" cy="2233549"/>
          </a:xfrm>
        </p:grpSpPr>
        <p:sp>
          <p:nvSpPr>
            <p:cNvPr id="5" name="Freeform 5"/>
            <p:cNvSpPr/>
            <p:nvPr/>
          </p:nvSpPr>
          <p:spPr>
            <a:xfrm>
              <a:off x="19050" y="19050"/>
              <a:ext cx="4022947" cy="2195449"/>
            </a:xfrm>
            <a:custGeom>
              <a:avLst/>
              <a:gdLst/>
              <a:ahLst/>
              <a:cxnLst/>
              <a:rect l="l" t="t" r="r" b="b"/>
              <a:pathLst>
                <a:path w="4022947" h="2195449">
                  <a:moveTo>
                    <a:pt x="2925031" y="2195449"/>
                  </a:moveTo>
                  <a:lnTo>
                    <a:pt x="1097788" y="2195449"/>
                  </a:lnTo>
                  <a:cubicBezTo>
                    <a:pt x="491490" y="2195449"/>
                    <a:pt x="0" y="1703959"/>
                    <a:pt x="0" y="1097661"/>
                  </a:cubicBezTo>
                  <a:cubicBezTo>
                    <a:pt x="0" y="491490"/>
                    <a:pt x="491490" y="0"/>
                    <a:pt x="1097788" y="0"/>
                  </a:cubicBezTo>
                  <a:lnTo>
                    <a:pt x="2925158" y="0"/>
                  </a:lnTo>
                  <a:cubicBezTo>
                    <a:pt x="3531457" y="0"/>
                    <a:pt x="4022947" y="491490"/>
                    <a:pt x="4022947" y="1097788"/>
                  </a:cubicBezTo>
                  <a:cubicBezTo>
                    <a:pt x="4022820" y="1703959"/>
                    <a:pt x="3531329" y="2195449"/>
                    <a:pt x="2925031" y="2195449"/>
                  </a:cubicBez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4060920" cy="2233549"/>
            </a:xfrm>
            <a:custGeom>
              <a:avLst/>
              <a:gdLst/>
              <a:ahLst/>
              <a:cxnLst/>
              <a:rect l="l" t="t" r="r" b="b"/>
              <a:pathLst>
                <a:path w="4060920" h="2233549">
                  <a:moveTo>
                    <a:pt x="2944081" y="2233549"/>
                  </a:moveTo>
                  <a:lnTo>
                    <a:pt x="1116838" y="2233549"/>
                  </a:lnTo>
                  <a:cubicBezTo>
                    <a:pt x="501015" y="2233549"/>
                    <a:pt x="0" y="1732534"/>
                    <a:pt x="0" y="1116838"/>
                  </a:cubicBezTo>
                  <a:cubicBezTo>
                    <a:pt x="0" y="501015"/>
                    <a:pt x="501015" y="0"/>
                    <a:pt x="1116838" y="0"/>
                  </a:cubicBezTo>
                  <a:lnTo>
                    <a:pt x="2944208" y="0"/>
                  </a:lnTo>
                  <a:cubicBezTo>
                    <a:pt x="3559904" y="0"/>
                    <a:pt x="4060920" y="501015"/>
                    <a:pt x="4060920" y="1116838"/>
                  </a:cubicBezTo>
                  <a:cubicBezTo>
                    <a:pt x="4060920" y="1732534"/>
                    <a:pt x="3559904" y="2233549"/>
                    <a:pt x="2944081" y="2233549"/>
                  </a:cubicBezTo>
                  <a:close/>
                  <a:moveTo>
                    <a:pt x="1116838" y="38100"/>
                  </a:moveTo>
                  <a:cubicBezTo>
                    <a:pt x="521970" y="38100"/>
                    <a:pt x="38100" y="521970"/>
                    <a:pt x="38100" y="1116838"/>
                  </a:cubicBezTo>
                  <a:cubicBezTo>
                    <a:pt x="38100" y="1711579"/>
                    <a:pt x="521970" y="2195576"/>
                    <a:pt x="1116838" y="2195576"/>
                  </a:cubicBezTo>
                  <a:lnTo>
                    <a:pt x="2944208" y="2195576"/>
                  </a:lnTo>
                  <a:cubicBezTo>
                    <a:pt x="3538950" y="2195576"/>
                    <a:pt x="4022947" y="1711706"/>
                    <a:pt x="4022947" y="1116838"/>
                  </a:cubicBezTo>
                  <a:cubicBezTo>
                    <a:pt x="4022820" y="521970"/>
                    <a:pt x="3538949" y="38100"/>
                    <a:pt x="2944081" y="38100"/>
                  </a:cubicBezTo>
                  <a:lnTo>
                    <a:pt x="1116838" y="38100"/>
                  </a:ln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1207104" y="2944648"/>
            <a:ext cx="5246391" cy="5246370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5136" r="-25136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9" name="Freeform 9"/>
          <p:cNvSpPr/>
          <p:nvPr/>
        </p:nvSpPr>
        <p:spPr>
          <a:xfrm>
            <a:off x="9991403" y="2167032"/>
            <a:ext cx="9853765" cy="9405867"/>
          </a:xfrm>
          <a:custGeom>
            <a:avLst/>
            <a:gdLst/>
            <a:ahLst/>
            <a:cxnLst/>
            <a:rect l="l" t="t" r="r" b="b"/>
            <a:pathLst>
              <a:path w="9853765" h="9405867">
                <a:moveTo>
                  <a:pt x="0" y="0"/>
                </a:moveTo>
                <a:lnTo>
                  <a:pt x="9853766" y="0"/>
                </a:lnTo>
                <a:lnTo>
                  <a:pt x="9853766" y="9405867"/>
                </a:lnTo>
                <a:lnTo>
                  <a:pt x="0" y="94058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Freeform 10"/>
          <p:cNvSpPr/>
          <p:nvPr/>
        </p:nvSpPr>
        <p:spPr>
          <a:xfrm>
            <a:off x="557883" y="430921"/>
            <a:ext cx="4605965" cy="1736111"/>
          </a:xfrm>
          <a:custGeom>
            <a:avLst/>
            <a:gdLst/>
            <a:ahLst/>
            <a:cxnLst/>
            <a:rect l="l" t="t" r="r" b="b"/>
            <a:pathLst>
              <a:path w="4605965" h="1736111">
                <a:moveTo>
                  <a:pt x="0" y="0"/>
                </a:moveTo>
                <a:lnTo>
                  <a:pt x="4605965" y="0"/>
                </a:lnTo>
                <a:lnTo>
                  <a:pt x="4605965" y="1736111"/>
                </a:lnTo>
                <a:lnTo>
                  <a:pt x="0" y="17361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1" name="Group 11"/>
          <p:cNvGrpSpPr/>
          <p:nvPr/>
        </p:nvGrpSpPr>
        <p:grpSpPr>
          <a:xfrm>
            <a:off x="336293" y="2786088"/>
            <a:ext cx="9655111" cy="4791672"/>
            <a:chOff x="0" y="133351"/>
            <a:chExt cx="12873481" cy="6388895"/>
          </a:xfrm>
        </p:grpSpPr>
        <p:sp>
          <p:nvSpPr>
            <p:cNvPr id="12" name="TextBox 12"/>
            <p:cNvSpPr txBox="1"/>
            <p:nvPr/>
          </p:nvSpPr>
          <p:spPr>
            <a:xfrm>
              <a:off x="0" y="133351"/>
              <a:ext cx="12873481" cy="56425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500"/>
                </a:lnSpc>
              </a:pPr>
              <a:r>
                <a:rPr lang="en-US" sz="13800" spc="-675" dirty="0">
                  <a:solidFill>
                    <a:srgbClr val="000000"/>
                  </a:solidFill>
                  <a:latin typeface="Antonio Bold"/>
                </a:rPr>
                <a:t>RELATÓRIO</a:t>
              </a:r>
            </a:p>
            <a:p>
              <a:pPr algn="l">
                <a:lnSpc>
                  <a:spcPts val="16500"/>
                </a:lnSpc>
              </a:pPr>
              <a:r>
                <a:rPr lang="en-US" sz="13800" spc="-675" dirty="0">
                  <a:solidFill>
                    <a:srgbClr val="000000"/>
                  </a:solidFill>
                  <a:latin typeface="Antonio Bold"/>
                </a:rPr>
                <a:t>QUADRIMESTRAL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5959442"/>
              <a:ext cx="12873481" cy="5628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79"/>
                </a:lnSpc>
              </a:pPr>
              <a:r>
                <a:rPr lang="en-US" sz="2899" dirty="0">
                  <a:solidFill>
                    <a:srgbClr val="000000"/>
                  </a:solidFill>
                  <a:latin typeface="Open Sauce Bold"/>
                </a:rPr>
                <a:t>Janeiro a Abril de 2024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671898" y="6145754"/>
            <a:ext cx="10471590" cy="5235795"/>
          </a:xfrm>
          <a:custGeom>
            <a:avLst/>
            <a:gdLst/>
            <a:ahLst/>
            <a:cxnLst/>
            <a:rect l="l" t="t" r="r" b="b"/>
            <a:pathLst>
              <a:path w="10471590" h="5235795">
                <a:moveTo>
                  <a:pt x="0" y="0"/>
                </a:moveTo>
                <a:lnTo>
                  <a:pt x="10471590" y="0"/>
                </a:lnTo>
                <a:lnTo>
                  <a:pt x="10471590" y="5235795"/>
                </a:lnTo>
                <a:lnTo>
                  <a:pt x="0" y="52357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7716859" y="447675"/>
          <a:ext cx="9542440" cy="9391649"/>
        </p:xfrm>
        <a:graphic>
          <a:graphicData uri="http://schemas.openxmlformats.org/drawingml/2006/table">
            <a:tbl>
              <a:tblPr/>
              <a:tblGrid>
                <a:gridCol w="4771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1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42761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uce Bold"/>
                        </a:rPr>
                        <a:t>FEVEREIRO</a:t>
                      </a:r>
                      <a:endParaRPr lang="en-US" sz="1100"/>
                    </a:p>
                    <a:p>
                      <a:pPr algn="ctr">
                        <a:lnSpc>
                          <a:spcPts val="2800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uce"/>
                        </a:rPr>
                        <a:t>(Planejamento)</a:t>
                      </a:r>
                    </a:p>
                    <a:p>
                      <a:pPr marL="431801" lvl="1" indent="-215900" algn="l">
                        <a:lnSpc>
                          <a:spcPts val="2800"/>
                        </a:lnSpc>
                        <a:buFont typeface="Arial"/>
                        <a:buChar char="•"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uce"/>
                        </a:rPr>
                        <a:t> Preparação de ofícios</a:t>
                      </a:r>
                    </a:p>
                    <a:p>
                      <a:pPr marL="431801" lvl="1" indent="-215900" algn="l">
                        <a:lnSpc>
                          <a:spcPts val="2800"/>
                        </a:lnSpc>
                        <a:buFont typeface="Arial"/>
                        <a:buChar char="•"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uce"/>
                        </a:rPr>
                        <a:t>Captação e seleção de voluntários </a:t>
                      </a:r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C84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uce Bold"/>
                        </a:rPr>
                        <a:t>MAIO</a:t>
                      </a:r>
                      <a:endParaRPr lang="en-US" sz="1100"/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uce"/>
                        </a:rPr>
                        <a:t>(Consolidação dos dados e envio das notas para as prefeituras)</a:t>
                      </a:r>
                    </a:p>
                    <a:p>
                      <a:pPr marL="431801" lvl="1" indent="-215900" algn="l">
                        <a:lnSpc>
                          <a:spcPts val="2800"/>
                        </a:lnSpc>
                        <a:buFont typeface="Arial"/>
                        <a:buChar char="•"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uce"/>
                        </a:rPr>
                        <a:t>Elaboração e envio dos ofícios para prefeituras com os resultados</a:t>
                      </a:r>
                    </a:p>
                    <a:p>
                      <a:pPr marL="431801" lvl="1" indent="-215900" algn="l">
                        <a:lnSpc>
                          <a:spcPts val="2800"/>
                        </a:lnSpc>
                        <a:buFont typeface="Arial"/>
                        <a:buChar char="•"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uce"/>
                        </a:rPr>
                        <a:t>Planejamento para o lançamento</a:t>
                      </a:r>
                    </a:p>
                    <a:p>
                      <a:pPr algn="ctr">
                        <a:lnSpc>
                          <a:spcPts val="2800"/>
                        </a:lnSpc>
                      </a:pPr>
                      <a:endParaRPr lang="en-US" sz="2000">
                        <a:solidFill>
                          <a:srgbClr val="000000"/>
                        </a:solidFill>
                        <a:latin typeface="Open Sauce"/>
                      </a:endParaRPr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C8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5434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uce Bold"/>
                        </a:rPr>
                        <a:t>MARÇO</a:t>
                      </a:r>
                      <a:endParaRPr lang="en-US" sz="1100"/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uce"/>
                        </a:rPr>
                        <a:t>(Aprendendo a Metodologia)</a:t>
                      </a:r>
                    </a:p>
                    <a:p>
                      <a:pPr marL="431801" lvl="1" indent="-215900" algn="l">
                        <a:lnSpc>
                          <a:spcPts val="2800"/>
                        </a:lnSpc>
                        <a:buFont typeface="Arial"/>
                        <a:buChar char="•"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uce"/>
                        </a:rPr>
                        <a:t>Envio dos ofícios para as prefeituras</a:t>
                      </a:r>
                    </a:p>
                    <a:p>
                      <a:pPr marL="431801" lvl="1" indent="-215900" algn="l">
                        <a:lnSpc>
                          <a:spcPts val="2800"/>
                        </a:lnSpc>
                        <a:buFont typeface="Arial"/>
                        <a:buChar char="•"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uce"/>
                        </a:rPr>
                        <a:t>Estudo e Capacitação da Metodologia ITGP</a:t>
                      </a:r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C84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uce Bold"/>
                        </a:rPr>
                        <a:t>JUNHO</a:t>
                      </a:r>
                      <a:endParaRPr lang="en-US" sz="1100"/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uce"/>
                        </a:rPr>
                        <a:t>(Análise de recursos e preparação para lançamento)</a:t>
                      </a:r>
                    </a:p>
                    <a:p>
                      <a:pPr marL="431801" lvl="1" indent="-215900" algn="l">
                        <a:lnSpc>
                          <a:spcPts val="2800"/>
                        </a:lnSpc>
                        <a:buFont typeface="Arial"/>
                        <a:buChar char="•"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uce"/>
                        </a:rPr>
                        <a:t> Análise dos recursos</a:t>
                      </a:r>
                    </a:p>
                    <a:p>
                      <a:pPr marL="431801" lvl="1" indent="-215900" algn="l">
                        <a:lnSpc>
                          <a:spcPts val="2800"/>
                        </a:lnSpc>
                        <a:buFont typeface="Arial"/>
                        <a:buChar char="•"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uce"/>
                        </a:rPr>
                        <a:t>Fechamento das notas finais e avaliação dos resultados e envio da base de dados para TI Brasil</a:t>
                      </a:r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C8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3454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uce Bold"/>
                        </a:rPr>
                        <a:t>ABRIL</a:t>
                      </a:r>
                      <a:endParaRPr lang="en-US" sz="1100"/>
                    </a:p>
                    <a:p>
                      <a:pPr algn="ctr">
                        <a:lnSpc>
                          <a:spcPts val="2800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2800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uce"/>
                        </a:rPr>
                        <a:t>(Coleta de dados)</a:t>
                      </a:r>
                    </a:p>
                    <a:p>
                      <a:pPr algn="ctr">
                        <a:lnSpc>
                          <a:spcPts val="2800"/>
                        </a:lnSpc>
                      </a:pPr>
                      <a:endParaRPr lang="en-US" sz="2000">
                        <a:solidFill>
                          <a:srgbClr val="000000"/>
                        </a:solidFill>
                        <a:latin typeface="Open Sauce"/>
                      </a:endParaRPr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C84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uce Bold"/>
                        </a:rPr>
                        <a:t>JULHO</a:t>
                      </a:r>
                      <a:endParaRPr lang="en-US" sz="1100"/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uce"/>
                        </a:rPr>
                        <a:t>(Lançamento do projeto)</a:t>
                      </a:r>
                    </a:p>
                    <a:p>
                      <a:pPr marL="431801" lvl="1" indent="-215900" algn="l">
                        <a:lnSpc>
                          <a:spcPts val="2800"/>
                        </a:lnSpc>
                        <a:buFont typeface="Arial"/>
                        <a:buChar char="•"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uce"/>
                        </a:rPr>
                        <a:t>Lançamento do 1º ranking</a:t>
                      </a:r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C8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Freeform 4"/>
          <p:cNvSpPr/>
          <p:nvPr/>
        </p:nvSpPr>
        <p:spPr>
          <a:xfrm>
            <a:off x="1028700" y="1028700"/>
            <a:ext cx="3274680" cy="1234426"/>
          </a:xfrm>
          <a:custGeom>
            <a:avLst/>
            <a:gdLst/>
            <a:ahLst/>
            <a:cxnLst/>
            <a:rect l="l" t="t" r="r" b="b"/>
            <a:pathLst>
              <a:path w="3274680" h="1234426">
                <a:moveTo>
                  <a:pt x="0" y="0"/>
                </a:moveTo>
                <a:lnTo>
                  <a:pt x="3274680" y="0"/>
                </a:lnTo>
                <a:lnTo>
                  <a:pt x="3274680" y="1234426"/>
                </a:lnTo>
                <a:lnTo>
                  <a:pt x="0" y="12344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1028700" y="5626617"/>
            <a:ext cx="5103800" cy="2105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399"/>
              </a:lnSpc>
            </a:pPr>
            <a:r>
              <a:rPr lang="en-US" sz="6999" spc="-139">
                <a:solidFill>
                  <a:srgbClr val="000000"/>
                </a:solidFill>
                <a:latin typeface="Antonio Bold"/>
              </a:rPr>
              <a:t>PASSO A PASSO DO PROJETO ITGP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882062"/>
            <a:ext cx="18288000" cy="1404938"/>
          </a:xfrm>
          <a:prstGeom prst="rect">
            <a:avLst/>
          </a:prstGeom>
          <a:solidFill>
            <a:srgbClr val="F1EEEE"/>
          </a:solid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604914" y="8967318"/>
            <a:ext cx="3274680" cy="1234426"/>
          </a:xfrm>
          <a:custGeom>
            <a:avLst/>
            <a:gdLst/>
            <a:ahLst/>
            <a:cxnLst/>
            <a:rect l="l" t="t" r="r" b="b"/>
            <a:pathLst>
              <a:path w="3274680" h="1234426">
                <a:moveTo>
                  <a:pt x="0" y="0"/>
                </a:moveTo>
                <a:lnTo>
                  <a:pt x="3274680" y="0"/>
                </a:lnTo>
                <a:lnTo>
                  <a:pt x="3274680" y="1234426"/>
                </a:lnTo>
                <a:lnTo>
                  <a:pt x="0" y="12344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311915" y="1557337"/>
            <a:ext cx="7774708" cy="7324725"/>
          </a:xfrm>
          <a:custGeom>
            <a:avLst/>
            <a:gdLst/>
            <a:ahLst/>
            <a:cxnLst/>
            <a:rect l="l" t="t" r="r" b="b"/>
            <a:pathLst>
              <a:path w="7774708" h="7324725">
                <a:moveTo>
                  <a:pt x="0" y="0"/>
                </a:moveTo>
                <a:lnTo>
                  <a:pt x="7774708" y="0"/>
                </a:lnTo>
                <a:lnTo>
                  <a:pt x="7774708" y="7324725"/>
                </a:lnTo>
                <a:lnTo>
                  <a:pt x="0" y="73247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5" name="Group 5"/>
          <p:cNvGrpSpPr/>
          <p:nvPr/>
        </p:nvGrpSpPr>
        <p:grpSpPr>
          <a:xfrm>
            <a:off x="2487135" y="-9801839"/>
            <a:ext cx="13313729" cy="13313729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8B281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5388285" y="1038225"/>
            <a:ext cx="7511429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</a:pPr>
            <a:r>
              <a:rPr lang="en-US" sz="6999" spc="-139">
                <a:solidFill>
                  <a:srgbClr val="FFFFFF"/>
                </a:solidFill>
                <a:latin typeface="Antonio Bold"/>
              </a:rPr>
              <a:t>ITGP - NOTÍCIA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699178" y="3719959"/>
            <a:ext cx="9432929" cy="1526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Open Sans"/>
              </a:rPr>
              <a:t>Na data de 26 de abril de 2024 saiu a publicação no Jornal Vale do Itajaí Notícias (VIN) sobre o projeto ITGP, em parceria com a Transparência Internacional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699178" y="7225087"/>
            <a:ext cx="9885676" cy="1234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000000"/>
                </a:solidFill>
                <a:latin typeface="Open Sans Bold"/>
              </a:rPr>
              <a:t>link da publicação</a:t>
            </a:r>
            <a:r>
              <a:rPr lang="en-US" sz="2400">
                <a:solidFill>
                  <a:srgbClr val="000000"/>
                </a:solidFill>
                <a:latin typeface="Open Sans"/>
              </a:rPr>
              <a:t>:https://valedoitajainoticias.com.br/observatorio-social-de-indaial-avaliara-transparencia-e-governanca-publica-de-13-municipio-do-vale-europeu/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B2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960445" y="577555"/>
            <a:ext cx="6067777" cy="2001986"/>
            <a:chOff x="0" y="0"/>
            <a:chExt cx="6769616" cy="2233549"/>
          </a:xfrm>
        </p:grpSpPr>
        <p:sp>
          <p:nvSpPr>
            <p:cNvPr id="3" name="Freeform 3"/>
            <p:cNvSpPr/>
            <p:nvPr/>
          </p:nvSpPr>
          <p:spPr>
            <a:xfrm>
              <a:off x="19050" y="19050"/>
              <a:ext cx="6731643" cy="2195449"/>
            </a:xfrm>
            <a:custGeom>
              <a:avLst/>
              <a:gdLst/>
              <a:ahLst/>
              <a:cxnLst/>
              <a:rect l="l" t="t" r="r" b="b"/>
              <a:pathLst>
                <a:path w="6731643" h="2195449">
                  <a:moveTo>
                    <a:pt x="5633728" y="2195449"/>
                  </a:moveTo>
                  <a:lnTo>
                    <a:pt x="1097788" y="2195449"/>
                  </a:lnTo>
                  <a:cubicBezTo>
                    <a:pt x="491490" y="2195449"/>
                    <a:pt x="0" y="1703959"/>
                    <a:pt x="0" y="1097661"/>
                  </a:cubicBezTo>
                  <a:cubicBezTo>
                    <a:pt x="0" y="491490"/>
                    <a:pt x="491490" y="0"/>
                    <a:pt x="1097788" y="0"/>
                  </a:cubicBezTo>
                  <a:lnTo>
                    <a:pt x="5633855" y="0"/>
                  </a:lnTo>
                  <a:cubicBezTo>
                    <a:pt x="6240153" y="0"/>
                    <a:pt x="6731643" y="491490"/>
                    <a:pt x="6731643" y="1097788"/>
                  </a:cubicBezTo>
                  <a:cubicBezTo>
                    <a:pt x="6731515" y="1703959"/>
                    <a:pt x="6240026" y="2195449"/>
                    <a:pt x="5633728" y="2195449"/>
                  </a:cubicBezTo>
                  <a:close/>
                </a:path>
              </a:pathLst>
            </a:custGeom>
            <a:solidFill>
              <a:srgbClr val="68D6A3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6769615" cy="2233549"/>
            </a:xfrm>
            <a:custGeom>
              <a:avLst/>
              <a:gdLst/>
              <a:ahLst/>
              <a:cxnLst/>
              <a:rect l="l" t="t" r="r" b="b"/>
              <a:pathLst>
                <a:path w="6769615" h="2233549">
                  <a:moveTo>
                    <a:pt x="5652778" y="2233549"/>
                  </a:moveTo>
                  <a:lnTo>
                    <a:pt x="1116838" y="2233549"/>
                  </a:lnTo>
                  <a:cubicBezTo>
                    <a:pt x="501015" y="2233549"/>
                    <a:pt x="0" y="1732534"/>
                    <a:pt x="0" y="1116838"/>
                  </a:cubicBezTo>
                  <a:cubicBezTo>
                    <a:pt x="0" y="501015"/>
                    <a:pt x="501015" y="0"/>
                    <a:pt x="1116838" y="0"/>
                  </a:cubicBezTo>
                  <a:lnTo>
                    <a:pt x="5652905" y="0"/>
                  </a:lnTo>
                  <a:cubicBezTo>
                    <a:pt x="6268601" y="0"/>
                    <a:pt x="6769615" y="501015"/>
                    <a:pt x="6769615" y="1116838"/>
                  </a:cubicBezTo>
                  <a:cubicBezTo>
                    <a:pt x="6769615" y="1732534"/>
                    <a:pt x="6268601" y="2233549"/>
                    <a:pt x="5652778" y="2233549"/>
                  </a:cubicBezTo>
                  <a:close/>
                  <a:moveTo>
                    <a:pt x="1116838" y="38100"/>
                  </a:moveTo>
                  <a:cubicBezTo>
                    <a:pt x="521970" y="38100"/>
                    <a:pt x="38100" y="521970"/>
                    <a:pt x="38100" y="1116838"/>
                  </a:cubicBezTo>
                  <a:cubicBezTo>
                    <a:pt x="38100" y="1711579"/>
                    <a:pt x="521970" y="2195576"/>
                    <a:pt x="1116838" y="2195576"/>
                  </a:cubicBezTo>
                  <a:lnTo>
                    <a:pt x="5652905" y="2195576"/>
                  </a:lnTo>
                  <a:cubicBezTo>
                    <a:pt x="6247646" y="2195576"/>
                    <a:pt x="6731643" y="1711706"/>
                    <a:pt x="6731643" y="1116838"/>
                  </a:cubicBezTo>
                  <a:cubicBezTo>
                    <a:pt x="6731515" y="521970"/>
                    <a:pt x="6247646" y="38100"/>
                    <a:pt x="5652778" y="38100"/>
                  </a:cubicBezTo>
                  <a:lnTo>
                    <a:pt x="1116838" y="38100"/>
                  </a:lnTo>
                  <a:close/>
                </a:path>
              </a:pathLst>
            </a:custGeom>
            <a:solidFill>
              <a:srgbClr val="68D6A3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10121362" cy="10728928"/>
            <a:chOff x="0" y="0"/>
            <a:chExt cx="1065623" cy="11295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65623" cy="1129590"/>
            </a:xfrm>
            <a:custGeom>
              <a:avLst/>
              <a:gdLst/>
              <a:ahLst/>
              <a:cxnLst/>
              <a:rect l="l" t="t" r="r" b="b"/>
              <a:pathLst>
                <a:path w="1065623" h="1129590">
                  <a:moveTo>
                    <a:pt x="0" y="0"/>
                  </a:moveTo>
                  <a:lnTo>
                    <a:pt x="1065623" y="0"/>
                  </a:lnTo>
                  <a:lnTo>
                    <a:pt x="1065623" y="1129590"/>
                  </a:lnTo>
                  <a:lnTo>
                    <a:pt x="0" y="1129590"/>
                  </a:lnTo>
                  <a:close/>
                </a:path>
              </a:pathLst>
            </a:custGeom>
            <a:blipFill>
              <a:blip r:embed="rId2"/>
              <a:stretch>
                <a:fillRect l="-20191" r="-20191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7" name="Freeform 7"/>
          <p:cNvSpPr/>
          <p:nvPr/>
        </p:nvSpPr>
        <p:spPr>
          <a:xfrm>
            <a:off x="13984620" y="8023874"/>
            <a:ext cx="3274680" cy="1234426"/>
          </a:xfrm>
          <a:custGeom>
            <a:avLst/>
            <a:gdLst/>
            <a:ahLst/>
            <a:cxnLst/>
            <a:rect l="l" t="t" r="r" b="b"/>
            <a:pathLst>
              <a:path w="3274680" h="1234426">
                <a:moveTo>
                  <a:pt x="0" y="0"/>
                </a:moveTo>
                <a:lnTo>
                  <a:pt x="3274680" y="0"/>
                </a:lnTo>
                <a:lnTo>
                  <a:pt x="3274680" y="1234426"/>
                </a:lnTo>
                <a:lnTo>
                  <a:pt x="0" y="12344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TextBox 8"/>
          <p:cNvSpPr txBox="1"/>
          <p:nvPr/>
        </p:nvSpPr>
        <p:spPr>
          <a:xfrm>
            <a:off x="11078101" y="1028700"/>
            <a:ext cx="5832465" cy="1371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00"/>
              </a:lnSpc>
            </a:pPr>
            <a:r>
              <a:rPr lang="en-US" sz="4500" spc="-90">
                <a:solidFill>
                  <a:srgbClr val="FFFFFF"/>
                </a:solidFill>
                <a:latin typeface="Antonio Bold"/>
              </a:rPr>
              <a:t>15º ENCONTRO CATARINENSE DE OBSERVATÓRIOS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078101" y="3003889"/>
            <a:ext cx="6588132" cy="541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79"/>
              </a:lnSpc>
            </a:pPr>
            <a:endParaRPr/>
          </a:p>
          <a:p>
            <a:pPr algn="just">
              <a:lnSpc>
                <a:spcPts val="2879"/>
              </a:lnSpc>
            </a:pPr>
            <a:r>
              <a:rPr lang="en-US" sz="2400" spc="-48">
                <a:solidFill>
                  <a:srgbClr val="FFFFFF"/>
                </a:solidFill>
                <a:latin typeface="Antonio Bold"/>
              </a:rPr>
              <a:t>No dia 26/04/2024, na cidade Blumenau/SC aconteceu o 15º ECOS – ENCONTRO CATARINENSE DE OBSERVATÓRIOS SOCIAIS. Sob a coordenação do OSB-Santa Catarina, o evento tem por tema: EDUCAÇÃO FISCAL, CIDADÃ e COOPERATIVA. A proposta reuniu iniciativas dos Observatórios Sociais no estado e busca fortalecer laços, compartilhar experiências e contribuir para uma Santa Catarina mais justa e transparente.</a:t>
            </a:r>
          </a:p>
          <a:p>
            <a:pPr algn="just">
              <a:lnSpc>
                <a:spcPts val="2879"/>
              </a:lnSpc>
            </a:pPr>
            <a:endParaRPr lang="en-US" sz="2400" spc="-48">
              <a:solidFill>
                <a:srgbClr val="FFFFFF"/>
              </a:solidFill>
              <a:latin typeface="Antonio Bold"/>
            </a:endParaRPr>
          </a:p>
          <a:p>
            <a:pPr algn="just">
              <a:lnSpc>
                <a:spcPts val="2879"/>
              </a:lnSpc>
            </a:pPr>
            <a:r>
              <a:rPr lang="en-US" sz="2400" spc="-48">
                <a:solidFill>
                  <a:srgbClr val="FFFFFF"/>
                </a:solidFill>
                <a:latin typeface="Antonio Bold"/>
              </a:rPr>
              <a:t>Na oportunidade os Observatórios Catarinenses também puderam apresentar suas iniciativas, o OSB-Indaial/SC: destacou seu projeto do ITGP</a:t>
            </a:r>
          </a:p>
          <a:p>
            <a:pPr algn="just">
              <a:lnSpc>
                <a:spcPts val="2879"/>
              </a:lnSpc>
            </a:pPr>
            <a:endParaRPr lang="en-US" sz="2400" spc="-48">
              <a:solidFill>
                <a:srgbClr val="FFFFFF"/>
              </a:solidFill>
              <a:latin typeface="Antonio Bold"/>
            </a:endParaRPr>
          </a:p>
          <a:p>
            <a:pPr algn="ctr">
              <a:lnSpc>
                <a:spcPts val="2879"/>
              </a:lnSpc>
              <a:spcBef>
                <a:spcPct val="0"/>
              </a:spcBef>
            </a:pPr>
            <a:endParaRPr lang="en-US" sz="2400" spc="-48">
              <a:solidFill>
                <a:srgbClr val="FFFFFF"/>
              </a:solidFill>
              <a:latin typeface="Antonio 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829029" y="-2732565"/>
            <a:ext cx="15752129" cy="1575212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8B281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" name="Freeform 4"/>
          <p:cNvSpPr/>
          <p:nvPr/>
        </p:nvSpPr>
        <p:spPr>
          <a:xfrm>
            <a:off x="1044173" y="1028700"/>
            <a:ext cx="4049815" cy="1526483"/>
          </a:xfrm>
          <a:custGeom>
            <a:avLst/>
            <a:gdLst/>
            <a:ahLst/>
            <a:cxnLst/>
            <a:rect l="l" t="t" r="r" b="b"/>
            <a:pathLst>
              <a:path w="4049815" h="1526483">
                <a:moveTo>
                  <a:pt x="0" y="0"/>
                </a:moveTo>
                <a:lnTo>
                  <a:pt x="4049815" y="0"/>
                </a:lnTo>
                <a:lnTo>
                  <a:pt x="4049815" y="1526483"/>
                </a:lnTo>
                <a:lnTo>
                  <a:pt x="0" y="15264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2600795" y="3011230"/>
            <a:ext cx="4334520" cy="4816133"/>
          </a:xfrm>
          <a:custGeom>
            <a:avLst/>
            <a:gdLst/>
            <a:ahLst/>
            <a:cxnLst/>
            <a:rect l="l" t="t" r="r" b="b"/>
            <a:pathLst>
              <a:path w="4334520" h="4816133">
                <a:moveTo>
                  <a:pt x="0" y="0"/>
                </a:moveTo>
                <a:lnTo>
                  <a:pt x="4334520" y="0"/>
                </a:lnTo>
                <a:lnTo>
                  <a:pt x="4334520" y="4816134"/>
                </a:lnTo>
                <a:lnTo>
                  <a:pt x="0" y="48161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6" name="Group 6"/>
          <p:cNvGrpSpPr/>
          <p:nvPr/>
        </p:nvGrpSpPr>
        <p:grpSpPr>
          <a:xfrm>
            <a:off x="1044173" y="4478601"/>
            <a:ext cx="7056855" cy="4779699"/>
            <a:chOff x="0" y="0"/>
            <a:chExt cx="9409139" cy="6372933"/>
          </a:xfrm>
        </p:grpSpPr>
        <p:sp>
          <p:nvSpPr>
            <p:cNvPr id="7" name="TextBox 7"/>
            <p:cNvSpPr txBox="1"/>
            <p:nvPr/>
          </p:nvSpPr>
          <p:spPr>
            <a:xfrm>
              <a:off x="0" y="3430554"/>
              <a:ext cx="9409139" cy="29423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990"/>
                </a:lnSpc>
              </a:pPr>
              <a:r>
                <a:rPr lang="en-US" sz="2300">
                  <a:solidFill>
                    <a:srgbClr val="FFFFFF"/>
                  </a:solidFill>
                  <a:latin typeface="Open Sauce"/>
                </a:rPr>
                <a:t>Este ano o OSB Indaial, juntamente com todas as entidades da sociedade civil e FACISC irão elaborar um documento em conjunto elencando os principais pleitos para as eleições municipais deste ano em Indaial.</a:t>
              </a:r>
            </a:p>
            <a:p>
              <a:pPr algn="just">
                <a:lnSpc>
                  <a:spcPts val="2990"/>
                </a:lnSpc>
              </a:pPr>
              <a:endParaRPr lang="en-US" sz="2300">
                <a:solidFill>
                  <a:srgbClr val="FFFFFF"/>
                </a:solidFill>
                <a:latin typeface="Open Sauce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9459"/>
              <a:ext cx="9409139" cy="28098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399"/>
                </a:lnSpc>
              </a:pPr>
              <a:r>
                <a:rPr lang="en-US" sz="6999" spc="-139">
                  <a:solidFill>
                    <a:srgbClr val="FFFFFF"/>
                  </a:solidFill>
                  <a:latin typeface="Antonio Bold"/>
                </a:rPr>
                <a:t>VOTO CONSCIENTE 2024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23723" y="3045692"/>
            <a:ext cx="12040553" cy="2097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30"/>
              </a:lnSpc>
              <a:spcBef>
                <a:spcPct val="0"/>
              </a:spcBef>
            </a:pPr>
            <a:r>
              <a:rPr lang="en-US" sz="4608" spc="-92">
                <a:solidFill>
                  <a:srgbClr val="000000"/>
                </a:solidFill>
                <a:latin typeface="Antonio Bold"/>
              </a:rPr>
              <a:t>O CIDADÃO CONSCIENTE TEM O PODER DE MELHORAR A SUA CIDADE! </a:t>
            </a:r>
          </a:p>
          <a:p>
            <a:pPr algn="ctr">
              <a:lnSpc>
                <a:spcPts val="5530"/>
              </a:lnSpc>
              <a:spcBef>
                <a:spcPct val="0"/>
              </a:spcBef>
            </a:pPr>
            <a:r>
              <a:rPr lang="en-US" sz="4608" spc="-92">
                <a:solidFill>
                  <a:srgbClr val="000000"/>
                </a:solidFill>
                <a:latin typeface="Antonio Bold"/>
              </a:rPr>
              <a:t>SUA ATITUDE É FUNDAMENTAL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053064" y="5489416"/>
            <a:ext cx="6181871" cy="1270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5"/>
              </a:lnSpc>
              <a:spcBef>
                <a:spcPct val="0"/>
              </a:spcBef>
            </a:pPr>
            <a:r>
              <a:rPr lang="en-US" sz="4204" spc="-84">
                <a:solidFill>
                  <a:srgbClr val="000000"/>
                </a:solidFill>
                <a:latin typeface="Antonio Bold"/>
              </a:rPr>
              <a:t>SEJA VOLUNTÁRIO DO OSB INDAIAL</a:t>
            </a:r>
          </a:p>
          <a:p>
            <a:pPr algn="ctr">
              <a:lnSpc>
                <a:spcPts val="5045"/>
              </a:lnSpc>
              <a:spcBef>
                <a:spcPct val="0"/>
              </a:spcBef>
            </a:pPr>
            <a:endParaRPr lang="en-US" sz="4204" spc="-84">
              <a:solidFill>
                <a:srgbClr val="000000"/>
              </a:solidFill>
              <a:latin typeface="Antonio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749934" y="6759638"/>
            <a:ext cx="4788133" cy="1480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22"/>
              </a:lnSpc>
              <a:spcBef>
                <a:spcPct val="0"/>
              </a:spcBef>
            </a:pPr>
            <a:r>
              <a:rPr lang="en-US" sz="3268" spc="-65">
                <a:solidFill>
                  <a:srgbClr val="000000"/>
                </a:solidFill>
                <a:latin typeface="Antonio Bold"/>
              </a:rPr>
              <a:t>CONTATO</a:t>
            </a:r>
          </a:p>
          <a:p>
            <a:pPr algn="just">
              <a:lnSpc>
                <a:spcPts val="3922"/>
              </a:lnSpc>
              <a:spcBef>
                <a:spcPct val="0"/>
              </a:spcBef>
            </a:pPr>
            <a:r>
              <a:rPr lang="en-US" sz="3268" spc="-65">
                <a:solidFill>
                  <a:srgbClr val="000000"/>
                </a:solidFill>
                <a:latin typeface="Antonio Bold"/>
              </a:rPr>
              <a:t>E-mail:indaial@osbrasil.org.br </a:t>
            </a:r>
          </a:p>
          <a:p>
            <a:pPr algn="just">
              <a:lnSpc>
                <a:spcPts val="3922"/>
              </a:lnSpc>
              <a:spcBef>
                <a:spcPct val="0"/>
              </a:spcBef>
            </a:pPr>
            <a:r>
              <a:rPr lang="en-US" sz="3268" spc="-65">
                <a:solidFill>
                  <a:srgbClr val="000000"/>
                </a:solidFill>
                <a:latin typeface="Antonio Bold"/>
              </a:rPr>
              <a:t>WhatsApp:47 3019-3877</a:t>
            </a:r>
          </a:p>
        </p:txBody>
      </p:sp>
      <p:sp>
        <p:nvSpPr>
          <p:cNvPr id="5" name="Freeform 5"/>
          <p:cNvSpPr/>
          <p:nvPr/>
        </p:nvSpPr>
        <p:spPr>
          <a:xfrm>
            <a:off x="14201379" y="5250435"/>
            <a:ext cx="10471590" cy="5235795"/>
          </a:xfrm>
          <a:custGeom>
            <a:avLst/>
            <a:gdLst/>
            <a:ahLst/>
            <a:cxnLst/>
            <a:rect l="l" t="t" r="r" b="b"/>
            <a:pathLst>
              <a:path w="10471590" h="5235795">
                <a:moveTo>
                  <a:pt x="0" y="0"/>
                </a:moveTo>
                <a:lnTo>
                  <a:pt x="10471590" y="0"/>
                </a:lnTo>
                <a:lnTo>
                  <a:pt x="10471590" y="5235795"/>
                </a:lnTo>
                <a:lnTo>
                  <a:pt x="0" y="52357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 rot="3458074">
            <a:off x="-6156745" y="6893508"/>
            <a:ext cx="14370889" cy="7185445"/>
          </a:xfrm>
          <a:custGeom>
            <a:avLst/>
            <a:gdLst/>
            <a:ahLst/>
            <a:cxnLst/>
            <a:rect l="l" t="t" r="r" b="b"/>
            <a:pathLst>
              <a:path w="14370889" h="7185445">
                <a:moveTo>
                  <a:pt x="0" y="0"/>
                </a:moveTo>
                <a:lnTo>
                  <a:pt x="14370890" y="0"/>
                </a:lnTo>
                <a:lnTo>
                  <a:pt x="14370890" y="7185444"/>
                </a:lnTo>
                <a:lnTo>
                  <a:pt x="0" y="71854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7310855" y="1028700"/>
            <a:ext cx="3666289" cy="1382047"/>
          </a:xfrm>
          <a:custGeom>
            <a:avLst/>
            <a:gdLst/>
            <a:ahLst/>
            <a:cxnLst/>
            <a:rect l="l" t="t" r="r" b="b"/>
            <a:pathLst>
              <a:path w="3666289" h="1382047">
                <a:moveTo>
                  <a:pt x="0" y="0"/>
                </a:moveTo>
                <a:lnTo>
                  <a:pt x="3666290" y="0"/>
                </a:lnTo>
                <a:lnTo>
                  <a:pt x="3666290" y="1382047"/>
                </a:lnTo>
                <a:lnTo>
                  <a:pt x="0" y="13820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 rot="8391158">
            <a:off x="-3212212" y="-1358281"/>
            <a:ext cx="9547926" cy="4773963"/>
          </a:xfrm>
          <a:custGeom>
            <a:avLst/>
            <a:gdLst/>
            <a:ahLst/>
            <a:cxnLst/>
            <a:rect l="l" t="t" r="r" b="b"/>
            <a:pathLst>
              <a:path w="9547926" h="4773963">
                <a:moveTo>
                  <a:pt x="0" y="0"/>
                </a:moveTo>
                <a:lnTo>
                  <a:pt x="9547925" y="0"/>
                </a:lnTo>
                <a:lnTo>
                  <a:pt x="9547925" y="4773962"/>
                </a:lnTo>
                <a:lnTo>
                  <a:pt x="0" y="47739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 rot="-8962469">
            <a:off x="10307104" y="-3585119"/>
            <a:ext cx="14370889" cy="7185445"/>
          </a:xfrm>
          <a:custGeom>
            <a:avLst/>
            <a:gdLst/>
            <a:ahLst/>
            <a:cxnLst/>
            <a:rect l="l" t="t" r="r" b="b"/>
            <a:pathLst>
              <a:path w="14370889" h="7185445">
                <a:moveTo>
                  <a:pt x="0" y="0"/>
                </a:moveTo>
                <a:lnTo>
                  <a:pt x="14370889" y="0"/>
                </a:lnTo>
                <a:lnTo>
                  <a:pt x="14370889" y="7185444"/>
                </a:lnTo>
                <a:lnTo>
                  <a:pt x="0" y="71854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B2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7081330" cy="10287000"/>
            <a:chOff x="0" y="0"/>
            <a:chExt cx="9441773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33427" r="33427"/>
            <a:stretch>
              <a:fillRect/>
            </a:stretch>
          </p:blipFill>
          <p:spPr>
            <a:xfrm>
              <a:off x="0" y="0"/>
              <a:ext cx="9441773" cy="13716000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7081330" y="672730"/>
            <a:ext cx="5029894" cy="1769215"/>
            <a:chOff x="0" y="0"/>
            <a:chExt cx="6350000" cy="2233549"/>
          </a:xfrm>
        </p:grpSpPr>
        <p:sp>
          <p:nvSpPr>
            <p:cNvPr id="5" name="Freeform 5"/>
            <p:cNvSpPr/>
            <p:nvPr/>
          </p:nvSpPr>
          <p:spPr>
            <a:xfrm>
              <a:off x="19050" y="19050"/>
              <a:ext cx="6312027" cy="2195449"/>
            </a:xfrm>
            <a:custGeom>
              <a:avLst/>
              <a:gdLst/>
              <a:ahLst/>
              <a:cxnLst/>
              <a:rect l="l" t="t" r="r" b="b"/>
              <a:pathLst>
                <a:path w="6312027" h="2195449">
                  <a:moveTo>
                    <a:pt x="5214112" y="2195449"/>
                  </a:moveTo>
                  <a:lnTo>
                    <a:pt x="1097788" y="2195449"/>
                  </a:lnTo>
                  <a:cubicBezTo>
                    <a:pt x="491490" y="2195449"/>
                    <a:pt x="0" y="1703959"/>
                    <a:pt x="0" y="1097661"/>
                  </a:cubicBezTo>
                  <a:cubicBezTo>
                    <a:pt x="0" y="491490"/>
                    <a:pt x="491490" y="0"/>
                    <a:pt x="1097788" y="0"/>
                  </a:cubicBezTo>
                  <a:lnTo>
                    <a:pt x="5214239" y="0"/>
                  </a:lnTo>
                  <a:cubicBezTo>
                    <a:pt x="5820537" y="0"/>
                    <a:pt x="6312027" y="491490"/>
                    <a:pt x="6312027" y="1097788"/>
                  </a:cubicBezTo>
                  <a:cubicBezTo>
                    <a:pt x="6311900" y="1703959"/>
                    <a:pt x="5820410" y="2195449"/>
                    <a:pt x="5214112" y="2195449"/>
                  </a:cubicBezTo>
                  <a:close/>
                </a:path>
              </a:pathLst>
            </a:custGeom>
            <a:solidFill>
              <a:srgbClr val="68D6A3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6350000" cy="2233549"/>
            </a:xfrm>
            <a:custGeom>
              <a:avLst/>
              <a:gdLst/>
              <a:ahLst/>
              <a:cxnLst/>
              <a:rect l="l" t="t" r="r" b="b"/>
              <a:pathLst>
                <a:path w="6350000" h="2233549">
                  <a:moveTo>
                    <a:pt x="5233162" y="2233549"/>
                  </a:moveTo>
                  <a:lnTo>
                    <a:pt x="1116838" y="2233549"/>
                  </a:lnTo>
                  <a:cubicBezTo>
                    <a:pt x="501015" y="2233549"/>
                    <a:pt x="0" y="1732534"/>
                    <a:pt x="0" y="1116838"/>
                  </a:cubicBezTo>
                  <a:cubicBezTo>
                    <a:pt x="0" y="501015"/>
                    <a:pt x="501015" y="0"/>
                    <a:pt x="1116838" y="0"/>
                  </a:cubicBezTo>
                  <a:lnTo>
                    <a:pt x="5233289" y="0"/>
                  </a:lnTo>
                  <a:cubicBezTo>
                    <a:pt x="5848985" y="0"/>
                    <a:pt x="6350000" y="501015"/>
                    <a:pt x="6350000" y="1116838"/>
                  </a:cubicBezTo>
                  <a:cubicBezTo>
                    <a:pt x="6350000" y="1732534"/>
                    <a:pt x="5848985" y="2233549"/>
                    <a:pt x="5233162" y="2233549"/>
                  </a:cubicBezTo>
                  <a:close/>
                  <a:moveTo>
                    <a:pt x="1116838" y="38100"/>
                  </a:moveTo>
                  <a:cubicBezTo>
                    <a:pt x="521970" y="38100"/>
                    <a:pt x="38100" y="521970"/>
                    <a:pt x="38100" y="1116838"/>
                  </a:cubicBezTo>
                  <a:cubicBezTo>
                    <a:pt x="38100" y="1711579"/>
                    <a:pt x="521970" y="2195576"/>
                    <a:pt x="1116838" y="2195576"/>
                  </a:cubicBezTo>
                  <a:lnTo>
                    <a:pt x="5233289" y="2195576"/>
                  </a:lnTo>
                  <a:cubicBezTo>
                    <a:pt x="5828030" y="2195576"/>
                    <a:pt x="6312027" y="1711706"/>
                    <a:pt x="6312027" y="1116838"/>
                  </a:cubicBezTo>
                  <a:cubicBezTo>
                    <a:pt x="6311900" y="521970"/>
                    <a:pt x="5828030" y="38100"/>
                    <a:pt x="5233162" y="38100"/>
                  </a:cubicBezTo>
                  <a:lnTo>
                    <a:pt x="1116838" y="38100"/>
                  </a:lnTo>
                  <a:close/>
                </a:path>
              </a:pathLst>
            </a:custGeom>
            <a:solidFill>
              <a:srgbClr val="68D6A3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081330" y="2932737"/>
            <a:ext cx="10469108" cy="45063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09"/>
              </a:lnSpc>
              <a:spcBef>
                <a:spcPct val="0"/>
              </a:spcBef>
            </a:pPr>
            <a:r>
              <a:rPr lang="en-US" sz="3099" spc="-139">
                <a:solidFill>
                  <a:srgbClr val="FFFFFF"/>
                </a:solidFill>
                <a:latin typeface="Antonio Bold"/>
              </a:rPr>
              <a:t>O QUE É UM OBSERVATÓRIO ................................................................... 03</a:t>
            </a:r>
          </a:p>
          <a:p>
            <a:pPr algn="ctr">
              <a:lnSpc>
                <a:spcPts val="3409"/>
              </a:lnSpc>
              <a:spcBef>
                <a:spcPct val="0"/>
              </a:spcBef>
            </a:pPr>
            <a:r>
              <a:rPr lang="en-US" sz="3099" spc="-139">
                <a:solidFill>
                  <a:srgbClr val="FFFFFF"/>
                </a:solidFill>
                <a:latin typeface="Antonio Bold"/>
              </a:rPr>
              <a:t>4 EIXO DE ATUAÇÃO  ............................................................................... 04</a:t>
            </a:r>
          </a:p>
          <a:p>
            <a:pPr algn="ctr">
              <a:lnSpc>
                <a:spcPts val="3409"/>
              </a:lnSpc>
              <a:spcBef>
                <a:spcPct val="0"/>
              </a:spcBef>
            </a:pPr>
            <a:r>
              <a:rPr lang="en-US" sz="3099" spc="-139">
                <a:solidFill>
                  <a:srgbClr val="FFFFFF"/>
                </a:solidFill>
                <a:latin typeface="Antonio Bold"/>
              </a:rPr>
              <a:t>MANTENEDORES ...................................................................................  05</a:t>
            </a:r>
          </a:p>
          <a:p>
            <a:pPr algn="ctr">
              <a:lnSpc>
                <a:spcPts val="3409"/>
              </a:lnSpc>
              <a:spcBef>
                <a:spcPct val="0"/>
              </a:spcBef>
            </a:pPr>
            <a:r>
              <a:rPr lang="en-US" sz="3099" spc="-139">
                <a:solidFill>
                  <a:srgbClr val="FFFFFF"/>
                </a:solidFill>
                <a:latin typeface="Antonio Bold"/>
              </a:rPr>
              <a:t>MONITORAMENTO DO LEGISLATIVO .......................................................... 06</a:t>
            </a:r>
          </a:p>
          <a:p>
            <a:pPr algn="ctr">
              <a:lnSpc>
                <a:spcPts val="3409"/>
              </a:lnSpc>
              <a:spcBef>
                <a:spcPct val="0"/>
              </a:spcBef>
            </a:pPr>
            <a:r>
              <a:rPr lang="en-US" sz="3099" spc="-139">
                <a:solidFill>
                  <a:srgbClr val="FFFFFF"/>
                </a:solidFill>
                <a:latin typeface="Antonio Bold"/>
              </a:rPr>
              <a:t>OBSERVADOR SOCIAL MIRIM  ................................................................. 07</a:t>
            </a:r>
          </a:p>
          <a:p>
            <a:pPr algn="ctr">
              <a:lnSpc>
                <a:spcPts val="3409"/>
              </a:lnSpc>
              <a:spcBef>
                <a:spcPct val="0"/>
              </a:spcBef>
            </a:pPr>
            <a:r>
              <a:rPr lang="en-US" sz="3099" spc="-139">
                <a:solidFill>
                  <a:srgbClr val="FFFFFF"/>
                </a:solidFill>
                <a:latin typeface="Antonio Bold"/>
              </a:rPr>
              <a:t>PATROCINADORES .................................................................................08</a:t>
            </a:r>
          </a:p>
          <a:p>
            <a:pPr algn="ctr">
              <a:lnSpc>
                <a:spcPts val="3409"/>
              </a:lnSpc>
              <a:spcBef>
                <a:spcPct val="0"/>
              </a:spcBef>
            </a:pPr>
            <a:r>
              <a:rPr lang="en-US" sz="3099" spc="-139">
                <a:solidFill>
                  <a:srgbClr val="FFFFFF"/>
                </a:solidFill>
                <a:latin typeface="Antonio Bold"/>
              </a:rPr>
              <a:t>PROJETO DE AVALIAÇÃO DO ÍNDICE DE TRANSPARENCIA PÚBLICA............... 09</a:t>
            </a:r>
          </a:p>
          <a:p>
            <a:pPr algn="ctr">
              <a:lnSpc>
                <a:spcPts val="3409"/>
              </a:lnSpc>
              <a:spcBef>
                <a:spcPct val="0"/>
              </a:spcBef>
            </a:pPr>
            <a:r>
              <a:rPr lang="en-US" sz="3099" spc="-139">
                <a:solidFill>
                  <a:srgbClr val="FFFFFF"/>
                </a:solidFill>
                <a:latin typeface="Antonio Bold"/>
              </a:rPr>
              <a:t>15º ENCONTRO CATARINENSE DE OBSERVATÓRIOS SOCIAIS..........................12</a:t>
            </a:r>
          </a:p>
          <a:p>
            <a:pPr algn="ctr">
              <a:lnSpc>
                <a:spcPts val="3409"/>
              </a:lnSpc>
              <a:spcBef>
                <a:spcPct val="0"/>
              </a:spcBef>
            </a:pPr>
            <a:r>
              <a:rPr lang="en-US" sz="3099" spc="-139">
                <a:solidFill>
                  <a:srgbClr val="FFFFFF"/>
                </a:solidFill>
                <a:latin typeface="Antonio Bold"/>
              </a:rPr>
              <a:t>VOTO CONSCIENTE 2024...........................................................................13</a:t>
            </a:r>
          </a:p>
          <a:p>
            <a:pPr algn="ctr">
              <a:lnSpc>
                <a:spcPts val="5021"/>
              </a:lnSpc>
              <a:spcBef>
                <a:spcPct val="0"/>
              </a:spcBef>
            </a:pPr>
            <a:endParaRPr lang="en-US" sz="3099" spc="-139">
              <a:solidFill>
                <a:srgbClr val="FFFFFF"/>
              </a:solidFill>
              <a:latin typeface="Antonio Bold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3976285" y="8020844"/>
            <a:ext cx="3283015" cy="1237456"/>
          </a:xfrm>
          <a:custGeom>
            <a:avLst/>
            <a:gdLst/>
            <a:ahLst/>
            <a:cxnLst/>
            <a:rect l="l" t="t" r="r" b="b"/>
            <a:pathLst>
              <a:path w="3283015" h="1237456">
                <a:moveTo>
                  <a:pt x="0" y="0"/>
                </a:moveTo>
                <a:lnTo>
                  <a:pt x="3283015" y="0"/>
                </a:lnTo>
                <a:lnTo>
                  <a:pt x="3283015" y="1237456"/>
                </a:lnTo>
                <a:lnTo>
                  <a:pt x="0" y="12374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TextBox 9"/>
          <p:cNvSpPr txBox="1"/>
          <p:nvPr/>
        </p:nvSpPr>
        <p:spPr>
          <a:xfrm>
            <a:off x="7128409" y="1038225"/>
            <a:ext cx="4031182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</a:pPr>
            <a:r>
              <a:rPr lang="en-US" sz="6999" spc="-139">
                <a:solidFill>
                  <a:srgbClr val="FFFFFF"/>
                </a:solidFill>
                <a:latin typeface="Antonio Bold"/>
              </a:rPr>
              <a:t>ÍNDICE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275864" y="-1513365"/>
            <a:ext cx="13313729" cy="1331372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8B281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6906011" y="3557588"/>
            <a:ext cx="11381989" cy="2867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435" lvl="1" indent="-291217" algn="l">
              <a:lnSpc>
                <a:spcPts val="3237"/>
              </a:lnSpc>
              <a:buFont typeface="Arial"/>
              <a:buChar char="•"/>
            </a:pPr>
            <a:r>
              <a:rPr lang="en-US" sz="2697" spc="-53">
                <a:solidFill>
                  <a:srgbClr val="000000"/>
                </a:solidFill>
                <a:latin typeface="Open Sauce"/>
              </a:rPr>
              <a:t>Instituição não governamental; </a:t>
            </a:r>
          </a:p>
          <a:p>
            <a:pPr marL="582435" lvl="1" indent="-291217" algn="l">
              <a:lnSpc>
                <a:spcPts val="3237"/>
              </a:lnSpc>
              <a:buFont typeface="Arial"/>
              <a:buChar char="•"/>
            </a:pPr>
            <a:r>
              <a:rPr lang="en-US" sz="2697" spc="-53">
                <a:solidFill>
                  <a:srgbClr val="000000"/>
                </a:solidFill>
                <a:latin typeface="Open Sauce"/>
              </a:rPr>
              <a:t>Atua no monitoramento dos atos da administração pública;</a:t>
            </a:r>
          </a:p>
          <a:p>
            <a:pPr marL="582435" lvl="1" indent="-291217" algn="l">
              <a:lnSpc>
                <a:spcPts val="3237"/>
              </a:lnSpc>
              <a:buFont typeface="Arial"/>
              <a:buChar char="•"/>
            </a:pPr>
            <a:r>
              <a:rPr lang="en-US" sz="2697" spc="-53">
                <a:solidFill>
                  <a:srgbClr val="000000"/>
                </a:solidFill>
                <a:latin typeface="Open Sauce"/>
              </a:rPr>
              <a:t>Visa incentivar economia na gestão de recursos e transparência na gestão;</a:t>
            </a:r>
          </a:p>
          <a:p>
            <a:pPr marL="582435" lvl="1" indent="-291217" algn="l">
              <a:lnSpc>
                <a:spcPts val="3237"/>
              </a:lnSpc>
              <a:buFont typeface="Arial"/>
              <a:buChar char="•"/>
            </a:pPr>
            <a:r>
              <a:rPr lang="en-US" sz="2697" spc="-53">
                <a:solidFill>
                  <a:srgbClr val="000000"/>
                </a:solidFill>
                <a:latin typeface="Open Sauce"/>
              </a:rPr>
              <a:t>Apoia iniciativas para educação fiscal em busca de cidadania;</a:t>
            </a:r>
          </a:p>
          <a:p>
            <a:pPr marL="582435" lvl="1" indent="-291217" algn="l">
              <a:lnSpc>
                <a:spcPts val="3237"/>
              </a:lnSpc>
              <a:buFont typeface="Arial"/>
              <a:buChar char="•"/>
            </a:pPr>
            <a:r>
              <a:rPr lang="en-US" sz="2697" spc="-53">
                <a:solidFill>
                  <a:srgbClr val="000000"/>
                </a:solidFill>
                <a:latin typeface="Open Sauce"/>
              </a:rPr>
              <a:t>Fomenta um ambiente de negócios mais participativo no fornecimento de produtos e serviço na esfera pública. </a:t>
            </a:r>
          </a:p>
        </p:txBody>
      </p:sp>
      <p:sp>
        <p:nvSpPr>
          <p:cNvPr id="5" name="Freeform 5"/>
          <p:cNvSpPr/>
          <p:nvPr/>
        </p:nvSpPr>
        <p:spPr>
          <a:xfrm>
            <a:off x="13984620" y="8023874"/>
            <a:ext cx="3274680" cy="1234426"/>
          </a:xfrm>
          <a:custGeom>
            <a:avLst/>
            <a:gdLst/>
            <a:ahLst/>
            <a:cxnLst/>
            <a:rect l="l" t="t" r="r" b="b"/>
            <a:pathLst>
              <a:path w="3274680" h="1234426">
                <a:moveTo>
                  <a:pt x="0" y="0"/>
                </a:moveTo>
                <a:lnTo>
                  <a:pt x="3274680" y="0"/>
                </a:lnTo>
                <a:lnTo>
                  <a:pt x="3274680" y="1234426"/>
                </a:lnTo>
                <a:lnTo>
                  <a:pt x="0" y="12344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TextBox 6"/>
          <p:cNvSpPr txBox="1"/>
          <p:nvPr/>
        </p:nvSpPr>
        <p:spPr>
          <a:xfrm>
            <a:off x="1028700" y="3567113"/>
            <a:ext cx="4431539" cy="3162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399"/>
              </a:lnSpc>
            </a:pPr>
            <a:r>
              <a:rPr lang="en-US" sz="6999" spc="-139">
                <a:solidFill>
                  <a:srgbClr val="FFFFFF"/>
                </a:solidFill>
                <a:latin typeface="Antonio Bold"/>
              </a:rPr>
              <a:t>O que é um Observatório Social?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60834" y="2732704"/>
            <a:ext cx="9966331" cy="6323075"/>
          </a:xfrm>
          <a:custGeom>
            <a:avLst/>
            <a:gdLst/>
            <a:ahLst/>
            <a:cxnLst/>
            <a:rect l="l" t="t" r="r" b="b"/>
            <a:pathLst>
              <a:path w="9966331" h="6323075">
                <a:moveTo>
                  <a:pt x="0" y="0"/>
                </a:moveTo>
                <a:lnTo>
                  <a:pt x="9966332" y="0"/>
                </a:lnTo>
                <a:lnTo>
                  <a:pt x="9966332" y="6323074"/>
                </a:lnTo>
                <a:lnTo>
                  <a:pt x="0" y="63230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2487135" y="-10581026"/>
            <a:ext cx="13313729" cy="13313729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8B281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" name="Freeform 5"/>
          <p:cNvSpPr/>
          <p:nvPr/>
        </p:nvSpPr>
        <p:spPr>
          <a:xfrm>
            <a:off x="14250805" y="8124215"/>
            <a:ext cx="3008495" cy="1134085"/>
          </a:xfrm>
          <a:custGeom>
            <a:avLst/>
            <a:gdLst/>
            <a:ahLst/>
            <a:cxnLst/>
            <a:rect l="l" t="t" r="r" b="b"/>
            <a:pathLst>
              <a:path w="3008495" h="1134085">
                <a:moveTo>
                  <a:pt x="0" y="0"/>
                </a:moveTo>
                <a:lnTo>
                  <a:pt x="3008495" y="0"/>
                </a:lnTo>
                <a:lnTo>
                  <a:pt x="3008495" y="1134085"/>
                </a:lnTo>
                <a:lnTo>
                  <a:pt x="0" y="11340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TextBox 6"/>
          <p:cNvSpPr txBox="1"/>
          <p:nvPr/>
        </p:nvSpPr>
        <p:spPr>
          <a:xfrm>
            <a:off x="5388285" y="774953"/>
            <a:ext cx="7511429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</a:pPr>
            <a:r>
              <a:rPr lang="en-US" sz="6999" spc="-139">
                <a:solidFill>
                  <a:srgbClr val="FFFFFF"/>
                </a:solidFill>
                <a:latin typeface="Antonio Bold"/>
              </a:rPr>
              <a:t>4 eixos de atuação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692169"/>
            <a:ext cx="18288000" cy="1594831"/>
          </a:xfrm>
          <a:prstGeom prst="rect">
            <a:avLst/>
          </a:prstGeom>
          <a:solidFill>
            <a:srgbClr val="48B281"/>
          </a:solid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6772230" y="8857601"/>
            <a:ext cx="4743540" cy="1263966"/>
            <a:chOff x="0" y="0"/>
            <a:chExt cx="8382286" cy="2233549"/>
          </a:xfrm>
        </p:grpSpPr>
        <p:sp>
          <p:nvSpPr>
            <p:cNvPr id="4" name="Freeform 4"/>
            <p:cNvSpPr/>
            <p:nvPr/>
          </p:nvSpPr>
          <p:spPr>
            <a:xfrm>
              <a:off x="19050" y="19050"/>
              <a:ext cx="8344314" cy="2195449"/>
            </a:xfrm>
            <a:custGeom>
              <a:avLst/>
              <a:gdLst/>
              <a:ahLst/>
              <a:cxnLst/>
              <a:rect l="l" t="t" r="r" b="b"/>
              <a:pathLst>
                <a:path w="8344314" h="2195449">
                  <a:moveTo>
                    <a:pt x="7246399" y="2195449"/>
                  </a:moveTo>
                  <a:lnTo>
                    <a:pt x="1097788" y="2195449"/>
                  </a:lnTo>
                  <a:cubicBezTo>
                    <a:pt x="491490" y="2195449"/>
                    <a:pt x="0" y="1703959"/>
                    <a:pt x="0" y="1097661"/>
                  </a:cubicBezTo>
                  <a:cubicBezTo>
                    <a:pt x="0" y="491490"/>
                    <a:pt x="491490" y="0"/>
                    <a:pt x="1097788" y="0"/>
                  </a:cubicBezTo>
                  <a:lnTo>
                    <a:pt x="7246526" y="0"/>
                  </a:lnTo>
                  <a:cubicBezTo>
                    <a:pt x="7852824" y="0"/>
                    <a:pt x="8344314" y="491490"/>
                    <a:pt x="8344314" y="1097788"/>
                  </a:cubicBezTo>
                  <a:cubicBezTo>
                    <a:pt x="8344187" y="1703959"/>
                    <a:pt x="7852697" y="2195449"/>
                    <a:pt x="7246399" y="2195449"/>
                  </a:cubicBezTo>
                  <a:close/>
                </a:path>
              </a:pathLst>
            </a:custGeom>
            <a:solidFill>
              <a:srgbClr val="68D6A3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8382287" cy="2233549"/>
            </a:xfrm>
            <a:custGeom>
              <a:avLst/>
              <a:gdLst/>
              <a:ahLst/>
              <a:cxnLst/>
              <a:rect l="l" t="t" r="r" b="b"/>
              <a:pathLst>
                <a:path w="8382287" h="2233549">
                  <a:moveTo>
                    <a:pt x="7265449" y="2233549"/>
                  </a:moveTo>
                  <a:lnTo>
                    <a:pt x="1116838" y="2233549"/>
                  </a:lnTo>
                  <a:cubicBezTo>
                    <a:pt x="501015" y="2233549"/>
                    <a:pt x="0" y="1732534"/>
                    <a:pt x="0" y="1116838"/>
                  </a:cubicBezTo>
                  <a:cubicBezTo>
                    <a:pt x="0" y="501015"/>
                    <a:pt x="501015" y="0"/>
                    <a:pt x="1116838" y="0"/>
                  </a:cubicBezTo>
                  <a:lnTo>
                    <a:pt x="7265576" y="0"/>
                  </a:lnTo>
                  <a:cubicBezTo>
                    <a:pt x="7881272" y="0"/>
                    <a:pt x="8382287" y="501015"/>
                    <a:pt x="8382287" y="1116838"/>
                  </a:cubicBezTo>
                  <a:cubicBezTo>
                    <a:pt x="8382287" y="1732534"/>
                    <a:pt x="7881272" y="2233549"/>
                    <a:pt x="7265449" y="2233549"/>
                  </a:cubicBezTo>
                  <a:close/>
                  <a:moveTo>
                    <a:pt x="1116838" y="38100"/>
                  </a:moveTo>
                  <a:cubicBezTo>
                    <a:pt x="521970" y="38100"/>
                    <a:pt x="38100" y="521970"/>
                    <a:pt x="38100" y="1116838"/>
                  </a:cubicBezTo>
                  <a:cubicBezTo>
                    <a:pt x="38100" y="1711579"/>
                    <a:pt x="521970" y="2195576"/>
                    <a:pt x="1116838" y="2195576"/>
                  </a:cubicBezTo>
                  <a:lnTo>
                    <a:pt x="7265576" y="2195576"/>
                  </a:lnTo>
                  <a:cubicBezTo>
                    <a:pt x="7860317" y="2195576"/>
                    <a:pt x="8344314" y="1711706"/>
                    <a:pt x="8344314" y="1116838"/>
                  </a:cubicBezTo>
                  <a:cubicBezTo>
                    <a:pt x="8344187" y="521970"/>
                    <a:pt x="7860316" y="38100"/>
                    <a:pt x="7265449" y="38100"/>
                  </a:cubicBezTo>
                  <a:lnTo>
                    <a:pt x="1116838" y="38100"/>
                  </a:lnTo>
                  <a:close/>
                </a:path>
              </a:pathLst>
            </a:custGeom>
            <a:solidFill>
              <a:srgbClr val="68D6A3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" name="Freeform 6"/>
          <p:cNvSpPr/>
          <p:nvPr/>
        </p:nvSpPr>
        <p:spPr>
          <a:xfrm>
            <a:off x="1028700" y="1028700"/>
            <a:ext cx="2347773" cy="1735310"/>
          </a:xfrm>
          <a:custGeom>
            <a:avLst/>
            <a:gdLst/>
            <a:ahLst/>
            <a:cxnLst/>
            <a:rect l="l" t="t" r="r" b="b"/>
            <a:pathLst>
              <a:path w="2347773" h="1735310">
                <a:moveTo>
                  <a:pt x="0" y="0"/>
                </a:moveTo>
                <a:lnTo>
                  <a:pt x="2347773" y="0"/>
                </a:lnTo>
                <a:lnTo>
                  <a:pt x="2347773" y="1735310"/>
                </a:lnTo>
                <a:lnTo>
                  <a:pt x="0" y="17353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4347879" y="968636"/>
            <a:ext cx="3615726" cy="1855438"/>
          </a:xfrm>
          <a:custGeom>
            <a:avLst/>
            <a:gdLst/>
            <a:ahLst/>
            <a:cxnLst/>
            <a:rect l="l" t="t" r="r" b="b"/>
            <a:pathLst>
              <a:path w="3615726" h="1855438">
                <a:moveTo>
                  <a:pt x="0" y="0"/>
                </a:moveTo>
                <a:lnTo>
                  <a:pt x="3615726" y="0"/>
                </a:lnTo>
                <a:lnTo>
                  <a:pt x="3615726" y="1855438"/>
                </a:lnTo>
                <a:lnTo>
                  <a:pt x="0" y="18554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8935155" y="1028700"/>
            <a:ext cx="4553683" cy="1510947"/>
          </a:xfrm>
          <a:custGeom>
            <a:avLst/>
            <a:gdLst/>
            <a:ahLst/>
            <a:cxnLst/>
            <a:rect l="l" t="t" r="r" b="b"/>
            <a:pathLst>
              <a:path w="4553683" h="1510947">
                <a:moveTo>
                  <a:pt x="0" y="0"/>
                </a:moveTo>
                <a:lnTo>
                  <a:pt x="4553682" y="0"/>
                </a:lnTo>
                <a:lnTo>
                  <a:pt x="4553682" y="1510947"/>
                </a:lnTo>
                <a:lnTo>
                  <a:pt x="0" y="15109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>
            <a:off x="13790822" y="0"/>
            <a:ext cx="4132522" cy="4132522"/>
          </a:xfrm>
          <a:custGeom>
            <a:avLst/>
            <a:gdLst/>
            <a:ahLst/>
            <a:cxnLst/>
            <a:rect l="l" t="t" r="r" b="b"/>
            <a:pathLst>
              <a:path w="4132522" h="4132522">
                <a:moveTo>
                  <a:pt x="0" y="0"/>
                </a:moveTo>
                <a:lnTo>
                  <a:pt x="4132522" y="0"/>
                </a:lnTo>
                <a:lnTo>
                  <a:pt x="4132522" y="4132522"/>
                </a:lnTo>
                <a:lnTo>
                  <a:pt x="0" y="413252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Freeform 10"/>
          <p:cNvSpPr/>
          <p:nvPr/>
        </p:nvSpPr>
        <p:spPr>
          <a:xfrm>
            <a:off x="1028700" y="4180959"/>
            <a:ext cx="3172482" cy="1637410"/>
          </a:xfrm>
          <a:custGeom>
            <a:avLst/>
            <a:gdLst/>
            <a:ahLst/>
            <a:cxnLst/>
            <a:rect l="l" t="t" r="r" b="b"/>
            <a:pathLst>
              <a:path w="3172482" h="1637410">
                <a:moveTo>
                  <a:pt x="0" y="0"/>
                </a:moveTo>
                <a:lnTo>
                  <a:pt x="3172482" y="0"/>
                </a:lnTo>
                <a:lnTo>
                  <a:pt x="3172482" y="1637410"/>
                </a:lnTo>
                <a:lnTo>
                  <a:pt x="0" y="163741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>
          <a:xfrm>
            <a:off x="5868807" y="4132522"/>
            <a:ext cx="3275193" cy="1805715"/>
          </a:xfrm>
          <a:custGeom>
            <a:avLst/>
            <a:gdLst/>
            <a:ahLst/>
            <a:cxnLst/>
            <a:rect l="l" t="t" r="r" b="b"/>
            <a:pathLst>
              <a:path w="3275193" h="1805715">
                <a:moveTo>
                  <a:pt x="0" y="0"/>
                </a:moveTo>
                <a:lnTo>
                  <a:pt x="3275193" y="0"/>
                </a:lnTo>
                <a:lnTo>
                  <a:pt x="3275193" y="1805715"/>
                </a:lnTo>
                <a:lnTo>
                  <a:pt x="0" y="180571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Freeform 12"/>
          <p:cNvSpPr/>
          <p:nvPr/>
        </p:nvSpPr>
        <p:spPr>
          <a:xfrm>
            <a:off x="9969080" y="4132522"/>
            <a:ext cx="3519758" cy="1957798"/>
          </a:xfrm>
          <a:custGeom>
            <a:avLst/>
            <a:gdLst/>
            <a:ahLst/>
            <a:cxnLst/>
            <a:rect l="l" t="t" r="r" b="b"/>
            <a:pathLst>
              <a:path w="3519758" h="1957798">
                <a:moveTo>
                  <a:pt x="0" y="0"/>
                </a:moveTo>
                <a:lnTo>
                  <a:pt x="3519757" y="0"/>
                </a:lnTo>
                <a:lnTo>
                  <a:pt x="3519757" y="1957799"/>
                </a:lnTo>
                <a:lnTo>
                  <a:pt x="0" y="195779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3" name="Freeform 13"/>
          <p:cNvSpPr/>
          <p:nvPr/>
        </p:nvSpPr>
        <p:spPr>
          <a:xfrm>
            <a:off x="13830911" y="4132522"/>
            <a:ext cx="3428389" cy="1823123"/>
          </a:xfrm>
          <a:custGeom>
            <a:avLst/>
            <a:gdLst/>
            <a:ahLst/>
            <a:cxnLst/>
            <a:rect l="l" t="t" r="r" b="b"/>
            <a:pathLst>
              <a:path w="3428389" h="1823123">
                <a:moveTo>
                  <a:pt x="0" y="0"/>
                </a:moveTo>
                <a:lnTo>
                  <a:pt x="3428389" y="0"/>
                </a:lnTo>
                <a:lnTo>
                  <a:pt x="3428389" y="1823124"/>
                </a:lnTo>
                <a:lnTo>
                  <a:pt x="0" y="182312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4" name="Freeform 14"/>
          <p:cNvSpPr/>
          <p:nvPr/>
        </p:nvSpPr>
        <p:spPr>
          <a:xfrm>
            <a:off x="1028700" y="6474948"/>
            <a:ext cx="4051667" cy="1560642"/>
          </a:xfrm>
          <a:custGeom>
            <a:avLst/>
            <a:gdLst/>
            <a:ahLst/>
            <a:cxnLst/>
            <a:rect l="l" t="t" r="r" b="b"/>
            <a:pathLst>
              <a:path w="4051667" h="1560642">
                <a:moveTo>
                  <a:pt x="0" y="0"/>
                </a:moveTo>
                <a:lnTo>
                  <a:pt x="4051667" y="0"/>
                </a:lnTo>
                <a:lnTo>
                  <a:pt x="4051667" y="1560642"/>
                </a:lnTo>
                <a:lnTo>
                  <a:pt x="0" y="156064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5" name="Freeform 15"/>
          <p:cNvSpPr/>
          <p:nvPr/>
        </p:nvSpPr>
        <p:spPr>
          <a:xfrm>
            <a:off x="5868807" y="6266271"/>
            <a:ext cx="2890490" cy="2097863"/>
          </a:xfrm>
          <a:custGeom>
            <a:avLst/>
            <a:gdLst/>
            <a:ahLst/>
            <a:cxnLst/>
            <a:rect l="l" t="t" r="r" b="b"/>
            <a:pathLst>
              <a:path w="2890490" h="2097863">
                <a:moveTo>
                  <a:pt x="0" y="0"/>
                </a:moveTo>
                <a:lnTo>
                  <a:pt x="2890490" y="0"/>
                </a:lnTo>
                <a:lnTo>
                  <a:pt x="2890490" y="2097864"/>
                </a:lnTo>
                <a:lnTo>
                  <a:pt x="0" y="209786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6" name="TextBox 16"/>
          <p:cNvSpPr txBox="1"/>
          <p:nvPr/>
        </p:nvSpPr>
        <p:spPr>
          <a:xfrm>
            <a:off x="6155742" y="9022859"/>
            <a:ext cx="5976517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</a:pPr>
            <a:r>
              <a:rPr lang="en-US" sz="6000" spc="-120">
                <a:solidFill>
                  <a:srgbClr val="FFFFFF"/>
                </a:solidFill>
                <a:latin typeface="Antonio Bold"/>
              </a:rPr>
              <a:t>MANTENEDORES</a:t>
            </a:r>
          </a:p>
        </p:txBody>
      </p:sp>
      <p:sp>
        <p:nvSpPr>
          <p:cNvPr id="17" name="Freeform 17"/>
          <p:cNvSpPr/>
          <p:nvPr/>
        </p:nvSpPr>
        <p:spPr>
          <a:xfrm>
            <a:off x="14219743" y="8857601"/>
            <a:ext cx="3274680" cy="1234426"/>
          </a:xfrm>
          <a:custGeom>
            <a:avLst/>
            <a:gdLst/>
            <a:ahLst/>
            <a:cxnLst/>
            <a:rect l="l" t="t" r="r" b="b"/>
            <a:pathLst>
              <a:path w="3274680" h="1234426">
                <a:moveTo>
                  <a:pt x="0" y="0"/>
                </a:moveTo>
                <a:lnTo>
                  <a:pt x="3274680" y="0"/>
                </a:lnTo>
                <a:lnTo>
                  <a:pt x="3274680" y="1234426"/>
                </a:lnTo>
                <a:lnTo>
                  <a:pt x="0" y="123442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487135" y="-9285764"/>
            <a:ext cx="13313729" cy="1331372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8B281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2487135" y="4416981"/>
            <a:ext cx="13528849" cy="4066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90"/>
              </a:lnSpc>
            </a:pPr>
            <a:r>
              <a:rPr lang="en-US" sz="2300">
                <a:solidFill>
                  <a:srgbClr val="000000"/>
                </a:solidFill>
                <a:latin typeface="Open Sauce"/>
              </a:rPr>
              <a:t>      No âmbito de nossos relatórios, realizamos o Monitoramento do Legislativo, uma iniciativa conduzida pelos voluntários do OSB Indaial. O objetivo deste trabalho é fornecer à comunidade um relatório detalhado sobre a produção legislativa do município de Indaial. Nosso propósito é disponibilizar informações que permitam aos cidadãos avaliarem o desempenho de seus representantes eleitos, entender melhor a atuação dos vereadores e fomentar a transparência no processo legislativo.</a:t>
            </a:r>
          </a:p>
          <a:p>
            <a:pPr algn="just">
              <a:lnSpc>
                <a:spcPts val="2990"/>
              </a:lnSpc>
            </a:pPr>
            <a:r>
              <a:rPr lang="en-US" sz="2300">
                <a:solidFill>
                  <a:srgbClr val="000000"/>
                </a:solidFill>
                <a:latin typeface="Open Sauce"/>
              </a:rPr>
              <a:t>      Neste ano, contudo, devido à mudança no sistema do site da Câmara Municipal de Indaial, não poderemos incluir os dados das atividades legislativas de janeiro a abril de 2024 em nosso relatório. O site ainda não foi atualizado com essas informações, o que nos impede de fornecer uma análise abrangente para este período.</a:t>
            </a:r>
          </a:p>
          <a:p>
            <a:pPr algn="just">
              <a:lnSpc>
                <a:spcPts val="2990"/>
              </a:lnSpc>
            </a:pPr>
            <a:endParaRPr lang="en-US" sz="2300">
              <a:solidFill>
                <a:srgbClr val="000000"/>
              </a:solidFill>
              <a:latin typeface="Open Sauce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028700" y="8023874"/>
            <a:ext cx="3274680" cy="1234426"/>
          </a:xfrm>
          <a:custGeom>
            <a:avLst/>
            <a:gdLst/>
            <a:ahLst/>
            <a:cxnLst/>
            <a:rect l="l" t="t" r="r" b="b"/>
            <a:pathLst>
              <a:path w="3274680" h="1234426">
                <a:moveTo>
                  <a:pt x="0" y="0"/>
                </a:moveTo>
                <a:lnTo>
                  <a:pt x="3274680" y="0"/>
                </a:lnTo>
                <a:lnTo>
                  <a:pt x="3274680" y="1234426"/>
                </a:lnTo>
                <a:lnTo>
                  <a:pt x="0" y="12344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TextBox 6"/>
          <p:cNvSpPr txBox="1"/>
          <p:nvPr/>
        </p:nvSpPr>
        <p:spPr>
          <a:xfrm>
            <a:off x="5388285" y="738154"/>
            <a:ext cx="7511429" cy="2105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</a:pPr>
            <a:r>
              <a:rPr lang="en-US" sz="6999" spc="-139">
                <a:solidFill>
                  <a:srgbClr val="FFFFFF"/>
                </a:solidFill>
                <a:latin typeface="Antonio Bold"/>
              </a:rPr>
              <a:t>Monitoramento do Legislativo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7886701" cy="10287000"/>
          </a:xfrm>
          <a:prstGeom prst="rect">
            <a:avLst/>
          </a:prstGeom>
          <a:solidFill>
            <a:srgbClr val="48B281"/>
          </a:solid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 rot="-3270436">
            <a:off x="-3819097" y="5388148"/>
            <a:ext cx="12098771" cy="6654453"/>
            <a:chOff x="0" y="0"/>
            <a:chExt cx="4060919" cy="2233549"/>
          </a:xfrm>
        </p:grpSpPr>
        <p:sp>
          <p:nvSpPr>
            <p:cNvPr id="4" name="Freeform 4"/>
            <p:cNvSpPr/>
            <p:nvPr/>
          </p:nvSpPr>
          <p:spPr>
            <a:xfrm>
              <a:off x="19050" y="19050"/>
              <a:ext cx="4022947" cy="2195449"/>
            </a:xfrm>
            <a:custGeom>
              <a:avLst/>
              <a:gdLst/>
              <a:ahLst/>
              <a:cxnLst/>
              <a:rect l="l" t="t" r="r" b="b"/>
              <a:pathLst>
                <a:path w="4022947" h="2195449">
                  <a:moveTo>
                    <a:pt x="2925031" y="2195449"/>
                  </a:moveTo>
                  <a:lnTo>
                    <a:pt x="1097788" y="2195449"/>
                  </a:lnTo>
                  <a:cubicBezTo>
                    <a:pt x="491490" y="2195449"/>
                    <a:pt x="0" y="1703959"/>
                    <a:pt x="0" y="1097661"/>
                  </a:cubicBezTo>
                  <a:cubicBezTo>
                    <a:pt x="0" y="491490"/>
                    <a:pt x="491490" y="0"/>
                    <a:pt x="1097788" y="0"/>
                  </a:cubicBezTo>
                  <a:lnTo>
                    <a:pt x="2925158" y="0"/>
                  </a:lnTo>
                  <a:cubicBezTo>
                    <a:pt x="3531457" y="0"/>
                    <a:pt x="4022947" y="491490"/>
                    <a:pt x="4022947" y="1097788"/>
                  </a:cubicBezTo>
                  <a:cubicBezTo>
                    <a:pt x="4022820" y="1703959"/>
                    <a:pt x="3531329" y="2195449"/>
                    <a:pt x="2925031" y="2195449"/>
                  </a:cubicBezTo>
                  <a:close/>
                </a:path>
              </a:pathLst>
            </a:custGeom>
            <a:solidFill>
              <a:srgbClr val="90C84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4060920" cy="2233549"/>
            </a:xfrm>
            <a:custGeom>
              <a:avLst/>
              <a:gdLst/>
              <a:ahLst/>
              <a:cxnLst/>
              <a:rect l="l" t="t" r="r" b="b"/>
              <a:pathLst>
                <a:path w="4060920" h="2233549">
                  <a:moveTo>
                    <a:pt x="2944081" y="2233549"/>
                  </a:moveTo>
                  <a:lnTo>
                    <a:pt x="1116838" y="2233549"/>
                  </a:lnTo>
                  <a:cubicBezTo>
                    <a:pt x="501015" y="2233549"/>
                    <a:pt x="0" y="1732534"/>
                    <a:pt x="0" y="1116838"/>
                  </a:cubicBezTo>
                  <a:cubicBezTo>
                    <a:pt x="0" y="501015"/>
                    <a:pt x="501015" y="0"/>
                    <a:pt x="1116838" y="0"/>
                  </a:cubicBezTo>
                  <a:lnTo>
                    <a:pt x="2944208" y="0"/>
                  </a:lnTo>
                  <a:cubicBezTo>
                    <a:pt x="3559904" y="0"/>
                    <a:pt x="4060920" y="501015"/>
                    <a:pt x="4060920" y="1116838"/>
                  </a:cubicBezTo>
                  <a:cubicBezTo>
                    <a:pt x="4060920" y="1732534"/>
                    <a:pt x="3559904" y="2233549"/>
                    <a:pt x="2944081" y="2233549"/>
                  </a:cubicBezTo>
                  <a:close/>
                  <a:moveTo>
                    <a:pt x="1116838" y="38100"/>
                  </a:moveTo>
                  <a:cubicBezTo>
                    <a:pt x="521970" y="38100"/>
                    <a:pt x="38100" y="521970"/>
                    <a:pt x="38100" y="1116838"/>
                  </a:cubicBezTo>
                  <a:cubicBezTo>
                    <a:pt x="38100" y="1711579"/>
                    <a:pt x="521970" y="2195576"/>
                    <a:pt x="1116838" y="2195576"/>
                  </a:cubicBezTo>
                  <a:lnTo>
                    <a:pt x="2944208" y="2195576"/>
                  </a:lnTo>
                  <a:cubicBezTo>
                    <a:pt x="3538950" y="2195576"/>
                    <a:pt x="4022947" y="1711706"/>
                    <a:pt x="4022947" y="1116838"/>
                  </a:cubicBezTo>
                  <a:cubicBezTo>
                    <a:pt x="4022820" y="521970"/>
                    <a:pt x="3538949" y="38100"/>
                    <a:pt x="2944081" y="38100"/>
                  </a:cubicBezTo>
                  <a:lnTo>
                    <a:pt x="1116838" y="38100"/>
                  </a:lnTo>
                  <a:close/>
                </a:path>
              </a:pathLst>
            </a:custGeom>
            <a:solidFill>
              <a:srgbClr val="68D6A3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3716656"/>
            <a:ext cx="5541666" cy="5541644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t="-22679" b="-22679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8" name="Freeform 8"/>
          <p:cNvSpPr/>
          <p:nvPr/>
        </p:nvSpPr>
        <p:spPr>
          <a:xfrm>
            <a:off x="1028700" y="1028700"/>
            <a:ext cx="3274680" cy="1234426"/>
          </a:xfrm>
          <a:custGeom>
            <a:avLst/>
            <a:gdLst/>
            <a:ahLst/>
            <a:cxnLst/>
            <a:rect l="l" t="t" r="r" b="b"/>
            <a:pathLst>
              <a:path w="3274680" h="1234426">
                <a:moveTo>
                  <a:pt x="0" y="0"/>
                </a:moveTo>
                <a:lnTo>
                  <a:pt x="3274680" y="0"/>
                </a:lnTo>
                <a:lnTo>
                  <a:pt x="3274680" y="1234426"/>
                </a:lnTo>
                <a:lnTo>
                  <a:pt x="0" y="12344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 rot="5094366">
            <a:off x="-2271978" y="3117389"/>
            <a:ext cx="9876036" cy="9427125"/>
          </a:xfrm>
          <a:custGeom>
            <a:avLst/>
            <a:gdLst/>
            <a:ahLst/>
            <a:cxnLst/>
            <a:rect l="l" t="t" r="r" b="b"/>
            <a:pathLst>
              <a:path w="9876036" h="9427125">
                <a:moveTo>
                  <a:pt x="0" y="0"/>
                </a:moveTo>
                <a:lnTo>
                  <a:pt x="9876036" y="0"/>
                </a:lnTo>
                <a:lnTo>
                  <a:pt x="9876036" y="9427126"/>
                </a:lnTo>
                <a:lnTo>
                  <a:pt x="0" y="94271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0" name="Group 10"/>
          <p:cNvGrpSpPr/>
          <p:nvPr/>
        </p:nvGrpSpPr>
        <p:grpSpPr>
          <a:xfrm>
            <a:off x="9935323" y="591234"/>
            <a:ext cx="6274443" cy="1671892"/>
            <a:chOff x="0" y="0"/>
            <a:chExt cx="8382286" cy="2233549"/>
          </a:xfrm>
        </p:grpSpPr>
        <p:sp>
          <p:nvSpPr>
            <p:cNvPr id="11" name="Freeform 11"/>
            <p:cNvSpPr/>
            <p:nvPr/>
          </p:nvSpPr>
          <p:spPr>
            <a:xfrm>
              <a:off x="19050" y="19050"/>
              <a:ext cx="8344314" cy="2195449"/>
            </a:xfrm>
            <a:custGeom>
              <a:avLst/>
              <a:gdLst/>
              <a:ahLst/>
              <a:cxnLst/>
              <a:rect l="l" t="t" r="r" b="b"/>
              <a:pathLst>
                <a:path w="8344314" h="2195449">
                  <a:moveTo>
                    <a:pt x="7246399" y="2195449"/>
                  </a:moveTo>
                  <a:lnTo>
                    <a:pt x="1097788" y="2195449"/>
                  </a:lnTo>
                  <a:cubicBezTo>
                    <a:pt x="491490" y="2195449"/>
                    <a:pt x="0" y="1703959"/>
                    <a:pt x="0" y="1097661"/>
                  </a:cubicBezTo>
                  <a:cubicBezTo>
                    <a:pt x="0" y="491490"/>
                    <a:pt x="491490" y="0"/>
                    <a:pt x="1097788" y="0"/>
                  </a:cubicBezTo>
                  <a:lnTo>
                    <a:pt x="7246526" y="0"/>
                  </a:lnTo>
                  <a:cubicBezTo>
                    <a:pt x="7852824" y="0"/>
                    <a:pt x="8344314" y="491490"/>
                    <a:pt x="8344314" y="1097788"/>
                  </a:cubicBezTo>
                  <a:cubicBezTo>
                    <a:pt x="8344187" y="1703959"/>
                    <a:pt x="7852697" y="2195449"/>
                    <a:pt x="7246399" y="2195449"/>
                  </a:cubicBezTo>
                  <a:close/>
                </a:path>
              </a:pathLst>
            </a:custGeom>
            <a:solidFill>
              <a:srgbClr val="68D6A3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0"/>
              <a:ext cx="8382287" cy="2233549"/>
            </a:xfrm>
            <a:custGeom>
              <a:avLst/>
              <a:gdLst/>
              <a:ahLst/>
              <a:cxnLst/>
              <a:rect l="l" t="t" r="r" b="b"/>
              <a:pathLst>
                <a:path w="8382287" h="2233549">
                  <a:moveTo>
                    <a:pt x="7265449" y="2233549"/>
                  </a:moveTo>
                  <a:lnTo>
                    <a:pt x="1116838" y="2233549"/>
                  </a:lnTo>
                  <a:cubicBezTo>
                    <a:pt x="501015" y="2233549"/>
                    <a:pt x="0" y="1732534"/>
                    <a:pt x="0" y="1116838"/>
                  </a:cubicBezTo>
                  <a:cubicBezTo>
                    <a:pt x="0" y="501015"/>
                    <a:pt x="501015" y="0"/>
                    <a:pt x="1116838" y="0"/>
                  </a:cubicBezTo>
                  <a:lnTo>
                    <a:pt x="7265576" y="0"/>
                  </a:lnTo>
                  <a:cubicBezTo>
                    <a:pt x="7881272" y="0"/>
                    <a:pt x="8382287" y="501015"/>
                    <a:pt x="8382287" y="1116838"/>
                  </a:cubicBezTo>
                  <a:cubicBezTo>
                    <a:pt x="8382287" y="1732534"/>
                    <a:pt x="7881272" y="2233549"/>
                    <a:pt x="7265449" y="2233549"/>
                  </a:cubicBezTo>
                  <a:close/>
                  <a:moveTo>
                    <a:pt x="1116838" y="38100"/>
                  </a:moveTo>
                  <a:cubicBezTo>
                    <a:pt x="521970" y="38100"/>
                    <a:pt x="38100" y="521970"/>
                    <a:pt x="38100" y="1116838"/>
                  </a:cubicBezTo>
                  <a:cubicBezTo>
                    <a:pt x="38100" y="1711579"/>
                    <a:pt x="521970" y="2195576"/>
                    <a:pt x="1116838" y="2195576"/>
                  </a:cubicBezTo>
                  <a:lnTo>
                    <a:pt x="7265576" y="2195576"/>
                  </a:lnTo>
                  <a:cubicBezTo>
                    <a:pt x="7860317" y="2195576"/>
                    <a:pt x="8344314" y="1711706"/>
                    <a:pt x="8344314" y="1116838"/>
                  </a:cubicBezTo>
                  <a:cubicBezTo>
                    <a:pt x="8344187" y="521970"/>
                    <a:pt x="7860316" y="38100"/>
                    <a:pt x="7265449" y="38100"/>
                  </a:cubicBezTo>
                  <a:lnTo>
                    <a:pt x="1116838" y="38100"/>
                  </a:lnTo>
                  <a:close/>
                </a:path>
              </a:pathLst>
            </a:custGeom>
            <a:solidFill>
              <a:srgbClr val="68D6A3"/>
            </a:solidFill>
          </p:spPr>
          <p:txBody>
            <a:bodyPr/>
            <a:lstStyle/>
            <a:p>
              <a:endParaRPr lang="pt-BR"/>
            </a:p>
          </p:txBody>
        </p:sp>
      </p:grpSp>
      <p:graphicFrame>
        <p:nvGraphicFramePr>
          <p:cNvPr id="13" name="Table 13"/>
          <p:cNvGraphicFramePr>
            <a:graphicFrameLocks noGrp="1"/>
          </p:cNvGraphicFramePr>
          <p:nvPr/>
        </p:nvGraphicFramePr>
        <p:xfrm>
          <a:off x="9414944" y="7181850"/>
          <a:ext cx="7315200" cy="2400300"/>
        </p:xfrm>
        <a:graphic>
          <a:graphicData uri="http://schemas.openxmlformats.org/drawingml/2006/table">
            <a:tbl>
              <a:tblPr/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45329">
                <a:tc>
                  <a:txBody>
                    <a:bodyPr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48B281"/>
                          </a:solidFill>
                          <a:latin typeface="Antonio"/>
                        </a:rPr>
                        <a:t>ESCOLAS MUNICIAPAIS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FF8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48B281"/>
                          </a:solidFill>
                          <a:latin typeface="Antonio"/>
                        </a:rPr>
                        <a:t>Nº DE TURMAS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FF8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48B281"/>
                          </a:solidFill>
                          <a:latin typeface="Antonio"/>
                        </a:rPr>
                        <a:t>Nº DE ALUNOS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FF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4971"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Antonio"/>
                        </a:rPr>
                        <a:t>14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>
                          <a:solidFill>
                            <a:srgbClr val="000000"/>
                          </a:solidFill>
                          <a:latin typeface="Antonio"/>
                        </a:rPr>
                        <a:t>24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Antonio"/>
                        </a:rPr>
                        <a:t>590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TextBox 14"/>
          <p:cNvSpPr txBox="1"/>
          <p:nvPr/>
        </p:nvSpPr>
        <p:spPr>
          <a:xfrm>
            <a:off x="10273838" y="693064"/>
            <a:ext cx="5597412" cy="1570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181"/>
              </a:lnSpc>
            </a:pPr>
            <a:r>
              <a:rPr lang="en-US" sz="5151" spc="-103">
                <a:solidFill>
                  <a:srgbClr val="FFFFFF"/>
                </a:solidFill>
                <a:latin typeface="Antonio Bold"/>
              </a:rPr>
              <a:t>OBSERVADOR SOCIAL MIRIM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451552" y="2709358"/>
            <a:ext cx="9405443" cy="4182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28"/>
              </a:lnSpc>
            </a:pPr>
            <a:r>
              <a:rPr lang="en-US" sz="2448">
                <a:solidFill>
                  <a:srgbClr val="000000"/>
                </a:solidFill>
                <a:latin typeface="Open Sans"/>
              </a:rPr>
              <a:t>        O programa de educação fiscal e cidadania, é destinado aos alunos do 5º ano do ensino fundamental da rede municipal e estadual. No primeiro semestre de 2024, o programa foi aplicado nas escolas municipais de Indaial. </a:t>
            </a:r>
          </a:p>
          <a:p>
            <a:pPr algn="just">
              <a:lnSpc>
                <a:spcPts val="3428"/>
              </a:lnSpc>
            </a:pPr>
            <a:r>
              <a:rPr lang="en-US" sz="2448">
                <a:solidFill>
                  <a:srgbClr val="000000"/>
                </a:solidFill>
                <a:latin typeface="Open Sans"/>
              </a:rPr>
              <a:t>        Para esse ano a compra de lupas foi realizada através da arrecadação que recebemos dos patrocinadores. A parceria com a Viacredi disponibilizará os educadores fiscais. Outros materiais para as atividades  interativas a AMVE disponibilizou, sendo estes a impressão das cartilhas, marca páginas e adesivos. </a:t>
            </a:r>
          </a:p>
          <a:p>
            <a:pPr algn="ctr">
              <a:lnSpc>
                <a:spcPts val="2728"/>
              </a:lnSpc>
            </a:pPr>
            <a:endParaRPr lang="en-US" sz="2448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692169"/>
            <a:ext cx="18288000" cy="1594831"/>
          </a:xfrm>
          <a:prstGeom prst="rect">
            <a:avLst/>
          </a:prstGeom>
          <a:solidFill>
            <a:srgbClr val="48B281"/>
          </a:solid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6772230" y="8857601"/>
            <a:ext cx="5534862" cy="1263966"/>
            <a:chOff x="0" y="0"/>
            <a:chExt cx="9780629" cy="2233549"/>
          </a:xfrm>
        </p:grpSpPr>
        <p:sp>
          <p:nvSpPr>
            <p:cNvPr id="4" name="Freeform 4"/>
            <p:cNvSpPr/>
            <p:nvPr/>
          </p:nvSpPr>
          <p:spPr>
            <a:xfrm>
              <a:off x="19050" y="19050"/>
              <a:ext cx="9742656" cy="2195449"/>
            </a:xfrm>
            <a:custGeom>
              <a:avLst/>
              <a:gdLst/>
              <a:ahLst/>
              <a:cxnLst/>
              <a:rect l="l" t="t" r="r" b="b"/>
              <a:pathLst>
                <a:path w="9742656" h="2195449">
                  <a:moveTo>
                    <a:pt x="8644741" y="2195449"/>
                  </a:moveTo>
                  <a:lnTo>
                    <a:pt x="1097788" y="2195449"/>
                  </a:lnTo>
                  <a:cubicBezTo>
                    <a:pt x="491490" y="2195449"/>
                    <a:pt x="0" y="1703959"/>
                    <a:pt x="0" y="1097661"/>
                  </a:cubicBezTo>
                  <a:cubicBezTo>
                    <a:pt x="0" y="491490"/>
                    <a:pt x="491490" y="0"/>
                    <a:pt x="1097788" y="0"/>
                  </a:cubicBezTo>
                  <a:lnTo>
                    <a:pt x="8644868" y="0"/>
                  </a:lnTo>
                  <a:cubicBezTo>
                    <a:pt x="9251166" y="0"/>
                    <a:pt x="9742656" y="491490"/>
                    <a:pt x="9742656" y="1097788"/>
                  </a:cubicBezTo>
                  <a:cubicBezTo>
                    <a:pt x="9742529" y="1703959"/>
                    <a:pt x="9251038" y="2195449"/>
                    <a:pt x="8644741" y="2195449"/>
                  </a:cubicBezTo>
                  <a:close/>
                </a:path>
              </a:pathLst>
            </a:custGeom>
            <a:solidFill>
              <a:srgbClr val="68D6A3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9780629" cy="2233549"/>
            </a:xfrm>
            <a:custGeom>
              <a:avLst/>
              <a:gdLst/>
              <a:ahLst/>
              <a:cxnLst/>
              <a:rect l="l" t="t" r="r" b="b"/>
              <a:pathLst>
                <a:path w="9780629" h="2233549">
                  <a:moveTo>
                    <a:pt x="8663791" y="2233549"/>
                  </a:moveTo>
                  <a:lnTo>
                    <a:pt x="1116838" y="2233549"/>
                  </a:lnTo>
                  <a:cubicBezTo>
                    <a:pt x="501015" y="2233549"/>
                    <a:pt x="0" y="1732534"/>
                    <a:pt x="0" y="1116838"/>
                  </a:cubicBezTo>
                  <a:cubicBezTo>
                    <a:pt x="0" y="501015"/>
                    <a:pt x="501015" y="0"/>
                    <a:pt x="1116838" y="0"/>
                  </a:cubicBezTo>
                  <a:lnTo>
                    <a:pt x="8663918" y="0"/>
                  </a:lnTo>
                  <a:cubicBezTo>
                    <a:pt x="9279613" y="0"/>
                    <a:pt x="9780629" y="501015"/>
                    <a:pt x="9780629" y="1116838"/>
                  </a:cubicBezTo>
                  <a:cubicBezTo>
                    <a:pt x="9780629" y="1732534"/>
                    <a:pt x="9279613" y="2233549"/>
                    <a:pt x="8663791" y="2233549"/>
                  </a:cubicBezTo>
                  <a:close/>
                  <a:moveTo>
                    <a:pt x="1116838" y="38100"/>
                  </a:moveTo>
                  <a:cubicBezTo>
                    <a:pt x="521970" y="38100"/>
                    <a:pt x="38100" y="521970"/>
                    <a:pt x="38100" y="1116838"/>
                  </a:cubicBezTo>
                  <a:cubicBezTo>
                    <a:pt x="38100" y="1711579"/>
                    <a:pt x="521970" y="2195576"/>
                    <a:pt x="1116838" y="2195576"/>
                  </a:cubicBezTo>
                  <a:lnTo>
                    <a:pt x="8663918" y="2195576"/>
                  </a:lnTo>
                  <a:cubicBezTo>
                    <a:pt x="9258659" y="2195576"/>
                    <a:pt x="9742656" y="1711706"/>
                    <a:pt x="9742656" y="1116838"/>
                  </a:cubicBezTo>
                  <a:cubicBezTo>
                    <a:pt x="9742529" y="521970"/>
                    <a:pt x="9258659" y="38100"/>
                    <a:pt x="8663791" y="38100"/>
                  </a:cubicBezTo>
                  <a:lnTo>
                    <a:pt x="1116838" y="38100"/>
                  </a:lnTo>
                  <a:close/>
                </a:path>
              </a:pathLst>
            </a:custGeom>
            <a:solidFill>
              <a:srgbClr val="68D6A3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" name="Freeform 6"/>
          <p:cNvSpPr/>
          <p:nvPr/>
        </p:nvSpPr>
        <p:spPr>
          <a:xfrm>
            <a:off x="1028700" y="1035496"/>
            <a:ext cx="2025833" cy="1497355"/>
          </a:xfrm>
          <a:custGeom>
            <a:avLst/>
            <a:gdLst/>
            <a:ahLst/>
            <a:cxnLst/>
            <a:rect l="l" t="t" r="r" b="b"/>
            <a:pathLst>
              <a:path w="2025833" h="1497355">
                <a:moveTo>
                  <a:pt x="0" y="0"/>
                </a:moveTo>
                <a:lnTo>
                  <a:pt x="2025833" y="0"/>
                </a:lnTo>
                <a:lnTo>
                  <a:pt x="2025833" y="1497355"/>
                </a:lnTo>
                <a:lnTo>
                  <a:pt x="0" y="14973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3729924" y="1028700"/>
            <a:ext cx="2700885" cy="1385980"/>
          </a:xfrm>
          <a:custGeom>
            <a:avLst/>
            <a:gdLst/>
            <a:ahLst/>
            <a:cxnLst/>
            <a:rect l="l" t="t" r="r" b="b"/>
            <a:pathLst>
              <a:path w="2700885" h="1385980">
                <a:moveTo>
                  <a:pt x="0" y="0"/>
                </a:moveTo>
                <a:lnTo>
                  <a:pt x="2700885" y="0"/>
                </a:lnTo>
                <a:lnTo>
                  <a:pt x="2700885" y="1385980"/>
                </a:lnTo>
                <a:lnTo>
                  <a:pt x="0" y="1385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7135621" y="1035496"/>
            <a:ext cx="3247351" cy="1077496"/>
          </a:xfrm>
          <a:custGeom>
            <a:avLst/>
            <a:gdLst/>
            <a:ahLst/>
            <a:cxnLst/>
            <a:rect l="l" t="t" r="r" b="b"/>
            <a:pathLst>
              <a:path w="3247351" h="1077496">
                <a:moveTo>
                  <a:pt x="0" y="0"/>
                </a:moveTo>
                <a:lnTo>
                  <a:pt x="3247351" y="0"/>
                </a:lnTo>
                <a:lnTo>
                  <a:pt x="3247351" y="1077496"/>
                </a:lnTo>
                <a:lnTo>
                  <a:pt x="0" y="10774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>
            <a:off x="11087822" y="706167"/>
            <a:ext cx="2813651" cy="2813651"/>
          </a:xfrm>
          <a:custGeom>
            <a:avLst/>
            <a:gdLst/>
            <a:ahLst/>
            <a:cxnLst/>
            <a:rect l="l" t="t" r="r" b="b"/>
            <a:pathLst>
              <a:path w="2813651" h="2813651">
                <a:moveTo>
                  <a:pt x="0" y="0"/>
                </a:moveTo>
                <a:lnTo>
                  <a:pt x="2813651" y="0"/>
                </a:lnTo>
                <a:lnTo>
                  <a:pt x="2813651" y="2813651"/>
                </a:lnTo>
                <a:lnTo>
                  <a:pt x="0" y="281365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Freeform 10"/>
          <p:cNvSpPr/>
          <p:nvPr/>
        </p:nvSpPr>
        <p:spPr>
          <a:xfrm>
            <a:off x="1028700" y="3486127"/>
            <a:ext cx="2504783" cy="1292791"/>
          </a:xfrm>
          <a:custGeom>
            <a:avLst/>
            <a:gdLst/>
            <a:ahLst/>
            <a:cxnLst/>
            <a:rect l="l" t="t" r="r" b="b"/>
            <a:pathLst>
              <a:path w="2504783" h="1292791">
                <a:moveTo>
                  <a:pt x="0" y="0"/>
                </a:moveTo>
                <a:lnTo>
                  <a:pt x="2504783" y="0"/>
                </a:lnTo>
                <a:lnTo>
                  <a:pt x="2504783" y="1292791"/>
                </a:lnTo>
                <a:lnTo>
                  <a:pt x="0" y="129279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>
          <a:xfrm>
            <a:off x="4087629" y="3298815"/>
            <a:ext cx="2684601" cy="1480103"/>
          </a:xfrm>
          <a:custGeom>
            <a:avLst/>
            <a:gdLst/>
            <a:ahLst/>
            <a:cxnLst/>
            <a:rect l="l" t="t" r="r" b="b"/>
            <a:pathLst>
              <a:path w="2684601" h="1480103">
                <a:moveTo>
                  <a:pt x="0" y="0"/>
                </a:moveTo>
                <a:lnTo>
                  <a:pt x="2684601" y="0"/>
                </a:lnTo>
                <a:lnTo>
                  <a:pt x="2684601" y="1480103"/>
                </a:lnTo>
                <a:lnTo>
                  <a:pt x="0" y="148010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Freeform 12"/>
          <p:cNvSpPr/>
          <p:nvPr/>
        </p:nvSpPr>
        <p:spPr>
          <a:xfrm>
            <a:off x="7314052" y="3298815"/>
            <a:ext cx="2624867" cy="1460032"/>
          </a:xfrm>
          <a:custGeom>
            <a:avLst/>
            <a:gdLst/>
            <a:ahLst/>
            <a:cxnLst/>
            <a:rect l="l" t="t" r="r" b="b"/>
            <a:pathLst>
              <a:path w="2624867" h="1460032">
                <a:moveTo>
                  <a:pt x="0" y="0"/>
                </a:moveTo>
                <a:lnTo>
                  <a:pt x="2624867" y="0"/>
                </a:lnTo>
                <a:lnTo>
                  <a:pt x="2624867" y="1460032"/>
                </a:lnTo>
                <a:lnTo>
                  <a:pt x="0" y="146003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3" name="Freeform 13"/>
          <p:cNvSpPr/>
          <p:nvPr/>
        </p:nvSpPr>
        <p:spPr>
          <a:xfrm>
            <a:off x="14577748" y="1234336"/>
            <a:ext cx="2441863" cy="1298516"/>
          </a:xfrm>
          <a:custGeom>
            <a:avLst/>
            <a:gdLst/>
            <a:ahLst/>
            <a:cxnLst/>
            <a:rect l="l" t="t" r="r" b="b"/>
            <a:pathLst>
              <a:path w="2441863" h="1298516">
                <a:moveTo>
                  <a:pt x="0" y="0"/>
                </a:moveTo>
                <a:lnTo>
                  <a:pt x="2441863" y="0"/>
                </a:lnTo>
                <a:lnTo>
                  <a:pt x="2441863" y="1298515"/>
                </a:lnTo>
                <a:lnTo>
                  <a:pt x="0" y="129851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4" name="Freeform 14"/>
          <p:cNvSpPr/>
          <p:nvPr/>
        </p:nvSpPr>
        <p:spPr>
          <a:xfrm>
            <a:off x="10890907" y="3298815"/>
            <a:ext cx="2832370" cy="1090987"/>
          </a:xfrm>
          <a:custGeom>
            <a:avLst/>
            <a:gdLst/>
            <a:ahLst/>
            <a:cxnLst/>
            <a:rect l="l" t="t" r="r" b="b"/>
            <a:pathLst>
              <a:path w="2832370" h="1090987">
                <a:moveTo>
                  <a:pt x="0" y="0"/>
                </a:moveTo>
                <a:lnTo>
                  <a:pt x="2832370" y="0"/>
                </a:lnTo>
                <a:lnTo>
                  <a:pt x="2832370" y="1090987"/>
                </a:lnTo>
                <a:lnTo>
                  <a:pt x="0" y="109098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5" name="Freeform 15"/>
          <p:cNvSpPr/>
          <p:nvPr/>
        </p:nvSpPr>
        <p:spPr>
          <a:xfrm>
            <a:off x="14043648" y="2900133"/>
            <a:ext cx="2421656" cy="1757592"/>
          </a:xfrm>
          <a:custGeom>
            <a:avLst/>
            <a:gdLst/>
            <a:ahLst/>
            <a:cxnLst/>
            <a:rect l="l" t="t" r="r" b="b"/>
            <a:pathLst>
              <a:path w="2421656" h="1757592">
                <a:moveTo>
                  <a:pt x="0" y="0"/>
                </a:moveTo>
                <a:lnTo>
                  <a:pt x="2421656" y="0"/>
                </a:lnTo>
                <a:lnTo>
                  <a:pt x="2421656" y="1757592"/>
                </a:lnTo>
                <a:lnTo>
                  <a:pt x="0" y="175759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6" name="Freeform 16"/>
          <p:cNvSpPr/>
          <p:nvPr/>
        </p:nvSpPr>
        <p:spPr>
          <a:xfrm>
            <a:off x="14219743" y="8857601"/>
            <a:ext cx="3274680" cy="1234426"/>
          </a:xfrm>
          <a:custGeom>
            <a:avLst/>
            <a:gdLst/>
            <a:ahLst/>
            <a:cxnLst/>
            <a:rect l="l" t="t" r="r" b="b"/>
            <a:pathLst>
              <a:path w="3274680" h="1234426">
                <a:moveTo>
                  <a:pt x="0" y="0"/>
                </a:moveTo>
                <a:lnTo>
                  <a:pt x="3274680" y="0"/>
                </a:lnTo>
                <a:lnTo>
                  <a:pt x="3274680" y="1234426"/>
                </a:lnTo>
                <a:lnTo>
                  <a:pt x="0" y="123442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7" name="Freeform 17"/>
          <p:cNvSpPr/>
          <p:nvPr/>
        </p:nvSpPr>
        <p:spPr>
          <a:xfrm>
            <a:off x="1004465" y="4895574"/>
            <a:ext cx="1892103" cy="1836307"/>
          </a:xfrm>
          <a:custGeom>
            <a:avLst/>
            <a:gdLst/>
            <a:ahLst/>
            <a:cxnLst/>
            <a:rect l="l" t="t" r="r" b="b"/>
            <a:pathLst>
              <a:path w="1892103" h="1836307">
                <a:moveTo>
                  <a:pt x="0" y="0"/>
                </a:moveTo>
                <a:lnTo>
                  <a:pt x="1892103" y="0"/>
                </a:lnTo>
                <a:lnTo>
                  <a:pt x="1892103" y="1836306"/>
                </a:lnTo>
                <a:lnTo>
                  <a:pt x="0" y="183630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8" name="Freeform 18"/>
          <p:cNvSpPr/>
          <p:nvPr/>
        </p:nvSpPr>
        <p:spPr>
          <a:xfrm>
            <a:off x="3533483" y="5304664"/>
            <a:ext cx="2139028" cy="1543871"/>
          </a:xfrm>
          <a:custGeom>
            <a:avLst/>
            <a:gdLst/>
            <a:ahLst/>
            <a:cxnLst/>
            <a:rect l="l" t="t" r="r" b="b"/>
            <a:pathLst>
              <a:path w="2139028" h="1543871">
                <a:moveTo>
                  <a:pt x="0" y="0"/>
                </a:moveTo>
                <a:lnTo>
                  <a:pt x="2139028" y="0"/>
                </a:lnTo>
                <a:lnTo>
                  <a:pt x="2139028" y="1543872"/>
                </a:lnTo>
                <a:lnTo>
                  <a:pt x="0" y="154387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9" name="Freeform 19"/>
          <p:cNvSpPr/>
          <p:nvPr/>
        </p:nvSpPr>
        <p:spPr>
          <a:xfrm>
            <a:off x="6137202" y="5477627"/>
            <a:ext cx="3801716" cy="1143410"/>
          </a:xfrm>
          <a:custGeom>
            <a:avLst/>
            <a:gdLst/>
            <a:ahLst/>
            <a:cxnLst/>
            <a:rect l="l" t="t" r="r" b="b"/>
            <a:pathLst>
              <a:path w="3801716" h="1143410">
                <a:moveTo>
                  <a:pt x="0" y="0"/>
                </a:moveTo>
                <a:lnTo>
                  <a:pt x="3801717" y="0"/>
                </a:lnTo>
                <a:lnTo>
                  <a:pt x="3801717" y="1143409"/>
                </a:lnTo>
                <a:lnTo>
                  <a:pt x="0" y="1143409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0" name="Freeform 20"/>
          <p:cNvSpPr/>
          <p:nvPr/>
        </p:nvSpPr>
        <p:spPr>
          <a:xfrm>
            <a:off x="10746582" y="5028745"/>
            <a:ext cx="1748066" cy="1742003"/>
          </a:xfrm>
          <a:custGeom>
            <a:avLst/>
            <a:gdLst/>
            <a:ahLst/>
            <a:cxnLst/>
            <a:rect l="l" t="t" r="r" b="b"/>
            <a:pathLst>
              <a:path w="1748066" h="1742003">
                <a:moveTo>
                  <a:pt x="0" y="0"/>
                </a:moveTo>
                <a:lnTo>
                  <a:pt x="1748066" y="0"/>
                </a:lnTo>
                <a:lnTo>
                  <a:pt x="1748066" y="1742003"/>
                </a:lnTo>
                <a:lnTo>
                  <a:pt x="0" y="1742003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1" name="Freeform 21"/>
          <p:cNvSpPr/>
          <p:nvPr/>
        </p:nvSpPr>
        <p:spPr>
          <a:xfrm>
            <a:off x="13212423" y="5049074"/>
            <a:ext cx="2055052" cy="2055052"/>
          </a:xfrm>
          <a:custGeom>
            <a:avLst/>
            <a:gdLst/>
            <a:ahLst/>
            <a:cxnLst/>
            <a:rect l="l" t="t" r="r" b="b"/>
            <a:pathLst>
              <a:path w="2055052" h="2055052">
                <a:moveTo>
                  <a:pt x="0" y="0"/>
                </a:moveTo>
                <a:lnTo>
                  <a:pt x="2055053" y="0"/>
                </a:lnTo>
                <a:lnTo>
                  <a:pt x="2055053" y="2055052"/>
                </a:lnTo>
                <a:lnTo>
                  <a:pt x="0" y="2055052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2" name="Freeform 22"/>
          <p:cNvSpPr/>
          <p:nvPr/>
        </p:nvSpPr>
        <p:spPr>
          <a:xfrm>
            <a:off x="1028700" y="6848536"/>
            <a:ext cx="1843633" cy="1843633"/>
          </a:xfrm>
          <a:custGeom>
            <a:avLst/>
            <a:gdLst/>
            <a:ahLst/>
            <a:cxnLst/>
            <a:rect l="l" t="t" r="r" b="b"/>
            <a:pathLst>
              <a:path w="1843633" h="1843633">
                <a:moveTo>
                  <a:pt x="0" y="0"/>
                </a:moveTo>
                <a:lnTo>
                  <a:pt x="1843633" y="0"/>
                </a:lnTo>
                <a:lnTo>
                  <a:pt x="1843633" y="1843633"/>
                </a:lnTo>
                <a:lnTo>
                  <a:pt x="0" y="1843633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3" name="Freeform 23"/>
          <p:cNvSpPr/>
          <p:nvPr/>
        </p:nvSpPr>
        <p:spPr>
          <a:xfrm>
            <a:off x="3887383" y="6833589"/>
            <a:ext cx="2543426" cy="1798414"/>
          </a:xfrm>
          <a:custGeom>
            <a:avLst/>
            <a:gdLst/>
            <a:ahLst/>
            <a:cxnLst/>
            <a:rect l="l" t="t" r="r" b="b"/>
            <a:pathLst>
              <a:path w="2543426" h="1798414">
                <a:moveTo>
                  <a:pt x="0" y="0"/>
                </a:moveTo>
                <a:lnTo>
                  <a:pt x="2543426" y="0"/>
                </a:lnTo>
                <a:lnTo>
                  <a:pt x="2543426" y="1798414"/>
                </a:lnTo>
                <a:lnTo>
                  <a:pt x="0" y="1798414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4" name="Freeform 24"/>
          <p:cNvSpPr/>
          <p:nvPr/>
        </p:nvSpPr>
        <p:spPr>
          <a:xfrm>
            <a:off x="7135621" y="7319745"/>
            <a:ext cx="2543654" cy="997324"/>
          </a:xfrm>
          <a:custGeom>
            <a:avLst/>
            <a:gdLst/>
            <a:ahLst/>
            <a:cxnLst/>
            <a:rect l="l" t="t" r="r" b="b"/>
            <a:pathLst>
              <a:path w="2543654" h="997324">
                <a:moveTo>
                  <a:pt x="0" y="0"/>
                </a:moveTo>
                <a:lnTo>
                  <a:pt x="2543654" y="0"/>
                </a:lnTo>
                <a:lnTo>
                  <a:pt x="2543654" y="997325"/>
                </a:lnTo>
                <a:lnTo>
                  <a:pt x="0" y="997325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5" name="Freeform 25"/>
          <p:cNvSpPr/>
          <p:nvPr/>
        </p:nvSpPr>
        <p:spPr>
          <a:xfrm>
            <a:off x="10382972" y="7037448"/>
            <a:ext cx="2829451" cy="1390696"/>
          </a:xfrm>
          <a:custGeom>
            <a:avLst/>
            <a:gdLst/>
            <a:ahLst/>
            <a:cxnLst/>
            <a:rect l="l" t="t" r="r" b="b"/>
            <a:pathLst>
              <a:path w="2829451" h="1390696">
                <a:moveTo>
                  <a:pt x="0" y="0"/>
                </a:moveTo>
                <a:lnTo>
                  <a:pt x="2829451" y="0"/>
                </a:lnTo>
                <a:lnTo>
                  <a:pt x="2829451" y="1390696"/>
                </a:lnTo>
                <a:lnTo>
                  <a:pt x="0" y="1390696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6" name="Freeform 26"/>
          <p:cNvSpPr/>
          <p:nvPr/>
        </p:nvSpPr>
        <p:spPr>
          <a:xfrm>
            <a:off x="13723277" y="7168719"/>
            <a:ext cx="3062397" cy="1203267"/>
          </a:xfrm>
          <a:custGeom>
            <a:avLst/>
            <a:gdLst/>
            <a:ahLst/>
            <a:cxnLst/>
            <a:rect l="l" t="t" r="r" b="b"/>
            <a:pathLst>
              <a:path w="3062397" h="1203267">
                <a:moveTo>
                  <a:pt x="0" y="0"/>
                </a:moveTo>
                <a:lnTo>
                  <a:pt x="3062398" y="0"/>
                </a:lnTo>
                <a:lnTo>
                  <a:pt x="3062398" y="1203267"/>
                </a:lnTo>
                <a:lnTo>
                  <a:pt x="0" y="1203267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7" name="Freeform 27"/>
          <p:cNvSpPr/>
          <p:nvPr/>
        </p:nvSpPr>
        <p:spPr>
          <a:xfrm>
            <a:off x="15681774" y="5273933"/>
            <a:ext cx="2207802" cy="1605334"/>
          </a:xfrm>
          <a:custGeom>
            <a:avLst/>
            <a:gdLst/>
            <a:ahLst/>
            <a:cxnLst/>
            <a:rect l="l" t="t" r="r" b="b"/>
            <a:pathLst>
              <a:path w="2207802" h="1605334">
                <a:moveTo>
                  <a:pt x="0" y="0"/>
                </a:moveTo>
                <a:lnTo>
                  <a:pt x="2207802" y="0"/>
                </a:lnTo>
                <a:lnTo>
                  <a:pt x="2207802" y="1605334"/>
                </a:lnTo>
                <a:lnTo>
                  <a:pt x="0" y="1605334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8" name="TextBox 28"/>
          <p:cNvSpPr txBox="1"/>
          <p:nvPr/>
        </p:nvSpPr>
        <p:spPr>
          <a:xfrm>
            <a:off x="6772230" y="9008089"/>
            <a:ext cx="5976517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</a:pPr>
            <a:r>
              <a:rPr lang="en-US" sz="6000" spc="-120">
                <a:solidFill>
                  <a:srgbClr val="FFFFFF"/>
                </a:solidFill>
                <a:latin typeface="Antonio Bold"/>
              </a:rPr>
              <a:t>PATROCINADORES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201379" y="5250435"/>
            <a:ext cx="10471590" cy="5235795"/>
          </a:xfrm>
          <a:custGeom>
            <a:avLst/>
            <a:gdLst/>
            <a:ahLst/>
            <a:cxnLst/>
            <a:rect l="l" t="t" r="r" b="b"/>
            <a:pathLst>
              <a:path w="10471590" h="5235795">
                <a:moveTo>
                  <a:pt x="0" y="0"/>
                </a:moveTo>
                <a:lnTo>
                  <a:pt x="10471590" y="0"/>
                </a:lnTo>
                <a:lnTo>
                  <a:pt x="10471590" y="5235795"/>
                </a:lnTo>
                <a:lnTo>
                  <a:pt x="0" y="52357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1028700" y="7868333"/>
            <a:ext cx="5103800" cy="1389967"/>
            <a:chOff x="0" y="0"/>
            <a:chExt cx="6805067" cy="1853290"/>
          </a:xfrm>
        </p:grpSpPr>
        <p:sp>
          <p:nvSpPr>
            <p:cNvPr id="4" name="AutoShape 4"/>
            <p:cNvSpPr/>
            <p:nvPr/>
          </p:nvSpPr>
          <p:spPr>
            <a:xfrm>
              <a:off x="0" y="926645"/>
              <a:ext cx="6805067" cy="0"/>
            </a:xfrm>
            <a:prstGeom prst="line">
              <a:avLst/>
            </a:prstGeom>
            <a:ln w="1853290" cap="rnd">
              <a:solidFill>
                <a:srgbClr val="68D6A3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058744" y="289691"/>
              <a:ext cx="4687579" cy="1245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42"/>
                </a:lnSpc>
              </a:pPr>
              <a:r>
                <a:rPr lang="en-US" sz="2955">
                  <a:solidFill>
                    <a:srgbClr val="FFFFFF"/>
                  </a:solidFill>
                  <a:latin typeface="Open Sauce"/>
                </a:rPr>
                <a:t>TRANSPARÊNCIA INTERNACIONAL</a:t>
              </a:r>
            </a:p>
          </p:txBody>
        </p:sp>
      </p:grpSp>
      <p:sp>
        <p:nvSpPr>
          <p:cNvPr id="6" name="Freeform 6"/>
          <p:cNvSpPr/>
          <p:nvPr/>
        </p:nvSpPr>
        <p:spPr>
          <a:xfrm>
            <a:off x="1439854" y="847725"/>
            <a:ext cx="3274680" cy="1234426"/>
          </a:xfrm>
          <a:custGeom>
            <a:avLst/>
            <a:gdLst/>
            <a:ahLst/>
            <a:cxnLst/>
            <a:rect l="l" t="t" r="r" b="b"/>
            <a:pathLst>
              <a:path w="3274680" h="1234426">
                <a:moveTo>
                  <a:pt x="0" y="0"/>
                </a:moveTo>
                <a:lnTo>
                  <a:pt x="3274680" y="0"/>
                </a:lnTo>
                <a:lnTo>
                  <a:pt x="3274680" y="1234426"/>
                </a:lnTo>
                <a:lnTo>
                  <a:pt x="0" y="12344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TextBox 7"/>
          <p:cNvSpPr txBox="1"/>
          <p:nvPr/>
        </p:nvSpPr>
        <p:spPr>
          <a:xfrm>
            <a:off x="1028700" y="3185283"/>
            <a:ext cx="5103800" cy="4381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960"/>
              </a:lnSpc>
            </a:pPr>
            <a:r>
              <a:rPr lang="en-US" sz="5800" spc="-116">
                <a:solidFill>
                  <a:srgbClr val="000000"/>
                </a:solidFill>
                <a:latin typeface="Antonio Bold"/>
              </a:rPr>
              <a:t>PROJETO DE AVALIAÇÃO DE TRANSPARÊNCIA E GOVERNANÇA PÚBLICA- ITGP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591523" y="1749998"/>
            <a:ext cx="9144000" cy="7000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40"/>
              </a:lnSpc>
            </a:pPr>
            <a:r>
              <a:rPr lang="en-US" sz="2200" spc="-44">
                <a:solidFill>
                  <a:srgbClr val="000000"/>
                </a:solidFill>
                <a:latin typeface="Antonio Bold"/>
              </a:rPr>
              <a:t>    </a:t>
            </a:r>
            <a:r>
              <a:rPr lang="en-US" sz="2200" spc="-44">
                <a:solidFill>
                  <a:srgbClr val="000000"/>
                </a:solidFill>
                <a:latin typeface="Antonio"/>
              </a:rPr>
              <a:t>O Observatório Social de Indaial, lançou este ano, com apoio técnico da Transparência Internacional – Brasil, o Índice de Transparência e Governança Pública (ITGP) de 13 municípios do Vale Europeu, com o objetivo de avaliar a transparência, a integridade e governança das prefeituras.</a:t>
            </a:r>
          </a:p>
          <a:p>
            <a:pPr algn="just">
              <a:lnSpc>
                <a:spcPts val="2640"/>
              </a:lnSpc>
            </a:pPr>
            <a:endParaRPr lang="en-US" sz="2200" spc="-44">
              <a:solidFill>
                <a:srgbClr val="000000"/>
              </a:solidFill>
              <a:latin typeface="Antonio"/>
            </a:endParaRPr>
          </a:p>
          <a:p>
            <a:pPr algn="just">
              <a:lnSpc>
                <a:spcPts val="2640"/>
              </a:lnSpc>
            </a:pPr>
            <a:r>
              <a:rPr lang="en-US" sz="2200" spc="-44">
                <a:solidFill>
                  <a:srgbClr val="000000"/>
                </a:solidFill>
                <a:latin typeface="Antonio"/>
              </a:rPr>
              <a:t>A metodologia, desenvolvida pela Transparência Internacional – Brasil e utilizada desde 2022 para avaliar diferentes níveis federativos e de poder no país, é composta por indicadores que avaliarão a existência de marcos legais, políticas e práticas voltadas para a promoção da integridade, transparência púbica, transformação digital, abertura de dados, participação e combate à corrupção nos entes avaliados .</a:t>
            </a:r>
          </a:p>
          <a:p>
            <a:pPr algn="just">
              <a:lnSpc>
                <a:spcPts val="2640"/>
              </a:lnSpc>
            </a:pPr>
            <a:endParaRPr lang="en-US" sz="2200" spc="-44">
              <a:solidFill>
                <a:srgbClr val="000000"/>
              </a:solidFill>
              <a:latin typeface="Antonio"/>
            </a:endParaRPr>
          </a:p>
          <a:p>
            <a:pPr algn="just">
              <a:lnSpc>
                <a:spcPts val="2640"/>
              </a:lnSpc>
            </a:pPr>
            <a:r>
              <a:rPr lang="en-US" sz="2200" spc="-44">
                <a:solidFill>
                  <a:srgbClr val="000000"/>
                </a:solidFill>
                <a:latin typeface="Antonio"/>
              </a:rPr>
              <a:t>O Índice avalia se as prefeituras possuem leis importantes para a transparência e integridade, como a Lei Anticorrupção (Lei 12.846/2013) que, apesar de ser essencial para combater o desvio de recursos públicos e ter completado 10 anos em 2023, ainda não é regulamentada em quase 60% dos municípios brasileiros. Com o objetivo de contribuir para que sejam estabelecidos mecanismos transparentes, íntegros e técnicos para a alocação de recursos via emendas parlamentares ao orçamento, reduzindo os riscos de corrupção associados à distribuição desses recursos para municípios, especialmente em ano eleitoral, também é avaliada a divulgação de emendas municipais, estaduais, federais e de transferências especiais.</a:t>
            </a:r>
          </a:p>
          <a:p>
            <a:pPr algn="just">
              <a:lnSpc>
                <a:spcPts val="2640"/>
              </a:lnSpc>
              <a:spcBef>
                <a:spcPct val="0"/>
              </a:spcBef>
            </a:pPr>
            <a:endParaRPr lang="en-US" sz="2200" spc="-44">
              <a:solidFill>
                <a:srgbClr val="000000"/>
              </a:solidFill>
              <a:latin typeface="Antoni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936</Words>
  <Application>Microsoft Office PowerPoint</Application>
  <PresentationFormat>Personalizar</PresentationFormat>
  <Paragraphs>82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3" baseType="lpstr">
      <vt:lpstr>Open Sauce</vt:lpstr>
      <vt:lpstr>Antonio</vt:lpstr>
      <vt:lpstr>Open Sans</vt:lpstr>
      <vt:lpstr>Arial</vt:lpstr>
      <vt:lpstr>Calibri</vt:lpstr>
      <vt:lpstr>Antonio Bold</vt:lpstr>
      <vt:lpstr>Open Sauce Bold</vt:lpstr>
      <vt:lpstr>Open Sans 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Relatório Quadrimestral</dc:title>
  <cp:lastModifiedBy>Observatório Social do Brasil - Indaial</cp:lastModifiedBy>
  <cp:revision>1</cp:revision>
  <dcterms:created xsi:type="dcterms:W3CDTF">2006-08-16T00:00:00Z</dcterms:created>
  <dcterms:modified xsi:type="dcterms:W3CDTF">2024-07-12T14:02:06Z</dcterms:modified>
  <dc:identifier>DAGGbjibH5o</dc:identifier>
</cp:coreProperties>
</file>